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87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zena Gomes" userId="55079970-324c-4252-a792-069235fb3b68" providerId="ADAL" clId="{E0B23DDD-F4F6-463F-9EBF-CDAE50901DB5}"/>
    <pc:docChg chg="delSld modSld">
      <pc:chgData name="Alzena Gomes" userId="55079970-324c-4252-a792-069235fb3b68" providerId="ADAL" clId="{E0B23DDD-F4F6-463F-9EBF-CDAE50901DB5}" dt="2026-06-04T23:45:18.188" v="7" actId="47"/>
      <pc:docMkLst>
        <pc:docMk/>
      </pc:docMkLst>
      <pc:sldChg chg="modSp mod">
        <pc:chgData name="Alzena Gomes" userId="55079970-324c-4252-a792-069235fb3b68" providerId="ADAL" clId="{E0B23DDD-F4F6-463F-9EBF-CDAE50901DB5}" dt="2026-06-04T23:45:09.180" v="1" actId="1076"/>
        <pc:sldMkLst>
          <pc:docMk/>
          <pc:sldMk cId="0" sldId="268"/>
        </pc:sldMkLst>
        <pc:spChg chg="mod">
          <ac:chgData name="Alzena Gomes" userId="55079970-324c-4252-a792-069235fb3b68" providerId="ADAL" clId="{E0B23DDD-F4F6-463F-9EBF-CDAE50901DB5}" dt="2026-06-04T23:45:09.180" v="1" actId="1076"/>
          <ac:spMkLst>
            <pc:docMk/>
            <pc:sldMk cId="0" sldId="268"/>
            <ac:spMk id="10" creationId="{00000000-0000-0000-0000-000000000000}"/>
          </ac:spMkLst>
        </pc:spChg>
      </pc:sldChg>
      <pc:sldChg chg="del">
        <pc:chgData name="Alzena Gomes" userId="55079970-324c-4252-a792-069235fb3b68" providerId="ADAL" clId="{E0B23DDD-F4F6-463F-9EBF-CDAE50901DB5}" dt="2026-06-04T23:45:11.698" v="2" actId="47"/>
        <pc:sldMkLst>
          <pc:docMk/>
          <pc:sldMk cId="0" sldId="269"/>
        </pc:sldMkLst>
      </pc:sldChg>
      <pc:sldChg chg="del">
        <pc:chgData name="Alzena Gomes" userId="55079970-324c-4252-a792-069235fb3b68" providerId="ADAL" clId="{E0B23DDD-F4F6-463F-9EBF-CDAE50901DB5}" dt="2026-06-04T23:45:12.942" v="3" actId="47"/>
        <pc:sldMkLst>
          <pc:docMk/>
          <pc:sldMk cId="0" sldId="270"/>
        </pc:sldMkLst>
      </pc:sldChg>
      <pc:sldChg chg="del">
        <pc:chgData name="Alzena Gomes" userId="55079970-324c-4252-a792-069235fb3b68" providerId="ADAL" clId="{E0B23DDD-F4F6-463F-9EBF-CDAE50901DB5}" dt="2026-06-04T23:45:14.042" v="4" actId="47"/>
        <pc:sldMkLst>
          <pc:docMk/>
          <pc:sldMk cId="0" sldId="271"/>
        </pc:sldMkLst>
      </pc:sldChg>
      <pc:sldChg chg="del">
        <pc:chgData name="Alzena Gomes" userId="55079970-324c-4252-a792-069235fb3b68" providerId="ADAL" clId="{E0B23DDD-F4F6-463F-9EBF-CDAE50901DB5}" dt="2026-06-04T23:45:15.683" v="5" actId="47"/>
        <pc:sldMkLst>
          <pc:docMk/>
          <pc:sldMk cId="0" sldId="272"/>
        </pc:sldMkLst>
      </pc:sldChg>
      <pc:sldChg chg="del">
        <pc:chgData name="Alzena Gomes" userId="55079970-324c-4252-a792-069235fb3b68" providerId="ADAL" clId="{E0B23DDD-F4F6-463F-9EBF-CDAE50901DB5}" dt="2026-06-04T23:45:16.418" v="6" actId="47"/>
        <pc:sldMkLst>
          <pc:docMk/>
          <pc:sldMk cId="0" sldId="273"/>
        </pc:sldMkLst>
      </pc:sldChg>
      <pc:sldChg chg="del">
        <pc:chgData name="Alzena Gomes" userId="55079970-324c-4252-a792-069235fb3b68" providerId="ADAL" clId="{E0B23DDD-F4F6-463F-9EBF-CDAE50901DB5}" dt="2026-06-04T23:45:18.188" v="7" actId="47"/>
        <pc:sldMkLst>
          <pc:docMk/>
          <pc:sldMk cId="0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B79738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5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B79738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5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B79738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8359"/>
            <a:ext cx="12192000" cy="60706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49191" y="3281718"/>
            <a:ext cx="8242808" cy="2745485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489458"/>
            <a:ext cx="12192000" cy="2020570"/>
          </a:xfrm>
          <a:custGeom>
            <a:avLst/>
            <a:gdLst/>
            <a:ahLst/>
            <a:cxnLst/>
            <a:rect l="l" t="t" r="r" b="b"/>
            <a:pathLst>
              <a:path w="12192000" h="2020570">
                <a:moveTo>
                  <a:pt x="12192000" y="0"/>
                </a:moveTo>
                <a:lnTo>
                  <a:pt x="0" y="0"/>
                </a:lnTo>
                <a:lnTo>
                  <a:pt x="0" y="2020443"/>
                </a:lnTo>
                <a:lnTo>
                  <a:pt x="12192000" y="2020443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>
              <a:alpha val="6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6027206"/>
            <a:ext cx="12192000" cy="83079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77950" y="6246952"/>
            <a:ext cx="2851150" cy="41578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683750" y="6170726"/>
            <a:ext cx="1682115" cy="59994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B79738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94943" y="385953"/>
            <a:ext cx="10002113" cy="1066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B79738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94943" y="1765173"/>
            <a:ext cx="7389495" cy="4100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5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863" y="603504"/>
            <a:ext cx="3796411" cy="135407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2812542"/>
            <a:ext cx="12192000" cy="4045585"/>
            <a:chOff x="0" y="2812542"/>
            <a:chExt cx="12192000" cy="40455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12542"/>
              <a:ext cx="12192000" cy="2730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9191" y="2813304"/>
              <a:ext cx="8242808" cy="274548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5543067"/>
              <a:ext cx="12192000" cy="13149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15120" y="5920828"/>
              <a:ext cx="3322574" cy="48454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279397" y="5893714"/>
            <a:ext cx="55911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Century Gothic"/>
                <a:cs typeface="Century Gothic"/>
              </a:rPr>
              <a:t>SPONSORSHIP</a:t>
            </a:r>
            <a:r>
              <a:rPr sz="3600" spc="-8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Century Gothic"/>
                <a:cs typeface="Century Gothic"/>
              </a:rPr>
              <a:t>PROPOSAL</a:t>
            </a:r>
            <a:endParaRPr sz="3600">
              <a:latin typeface="Century Gothic"/>
              <a:cs typeface="Century Gothic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7622" y="2342927"/>
            <a:ext cx="2942705" cy="1413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7379" y="0"/>
              <a:ext cx="3444621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51143"/>
              <a:ext cx="12192000" cy="8068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7950" y="6246952"/>
              <a:ext cx="2851150" cy="4157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74332" cy="2603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5431" y="4849253"/>
              <a:ext cx="3536569" cy="11779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6"/>
              <a:ext cx="1682115" cy="59994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978" rIns="0" bIns="0" rtlCol="0">
            <a:spAutoFit/>
          </a:bodyPr>
          <a:lstStyle/>
          <a:p>
            <a:pPr marL="12700">
              <a:lnSpc>
                <a:spcPts val="2620"/>
              </a:lnSpc>
              <a:spcBef>
                <a:spcPts val="105"/>
              </a:spcBef>
            </a:pPr>
            <a:r>
              <a:rPr sz="2300" b="1" dirty="0">
                <a:latin typeface="Century Gothic"/>
                <a:cs typeface="Century Gothic"/>
              </a:rPr>
              <a:t>SESSION</a:t>
            </a:r>
            <a:r>
              <a:rPr sz="2300" b="1" spc="-75" dirty="0">
                <a:latin typeface="Century Gothic"/>
                <a:cs typeface="Century Gothic"/>
              </a:rPr>
              <a:t> </a:t>
            </a:r>
            <a:r>
              <a:rPr sz="2300" b="1" spc="-25" dirty="0">
                <a:latin typeface="Century Gothic"/>
                <a:cs typeface="Century Gothic"/>
              </a:rPr>
              <a:t>4:</a:t>
            </a:r>
            <a:endParaRPr sz="2300">
              <a:latin typeface="Century Gothic"/>
              <a:cs typeface="Century Gothic"/>
            </a:endParaRPr>
          </a:p>
          <a:p>
            <a:pPr marL="12700">
              <a:lnSpc>
                <a:spcPts val="2620"/>
              </a:lnSpc>
            </a:pPr>
            <a:r>
              <a:rPr sz="2300" b="1" dirty="0">
                <a:latin typeface="Century Gothic"/>
                <a:cs typeface="Century Gothic"/>
              </a:rPr>
              <a:t>LIVESTOCK</a:t>
            </a:r>
            <a:r>
              <a:rPr sz="2300" b="1" spc="-6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INTEGRATION,</a:t>
            </a:r>
            <a:r>
              <a:rPr sz="2300" b="1" spc="-6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BALANCING</a:t>
            </a:r>
            <a:r>
              <a:rPr sz="2300" b="1" spc="-6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THE</a:t>
            </a:r>
            <a:r>
              <a:rPr sz="2300" b="1" spc="-55" dirty="0">
                <a:latin typeface="Century Gothic"/>
                <a:cs typeface="Century Gothic"/>
              </a:rPr>
              <a:t> </a:t>
            </a:r>
            <a:r>
              <a:rPr sz="2300" b="1" spc="-10" dirty="0">
                <a:latin typeface="Century Gothic"/>
                <a:cs typeface="Century Gothic"/>
              </a:rPr>
              <a:t>ENTERPRISE</a:t>
            </a:r>
            <a:endParaRPr sz="23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4943" y="1765173"/>
            <a:ext cx="7392670" cy="3627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latin typeface="Century Gothic"/>
                <a:cs typeface="Century Gothic"/>
              </a:rPr>
              <a:t>Diversification</a:t>
            </a:r>
            <a:r>
              <a:rPr sz="1900" spc="-7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is</a:t>
            </a:r>
            <a:r>
              <a:rPr sz="1900" spc="-6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key</a:t>
            </a:r>
            <a:r>
              <a:rPr sz="1900" spc="-6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to</a:t>
            </a:r>
            <a:r>
              <a:rPr sz="1900" spc="-4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building</a:t>
            </a:r>
            <a:r>
              <a:rPr sz="1900" spc="-8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resilient</a:t>
            </a:r>
            <a:r>
              <a:rPr sz="1900" spc="-7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farming</a:t>
            </a:r>
            <a:r>
              <a:rPr sz="1900" spc="-4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operations.</a:t>
            </a:r>
            <a:r>
              <a:rPr sz="1900" spc="-25" dirty="0">
                <a:latin typeface="Century Gothic"/>
                <a:cs typeface="Century Gothic"/>
              </a:rPr>
              <a:t> </a:t>
            </a:r>
            <a:r>
              <a:rPr sz="1900" spc="-20" dirty="0">
                <a:latin typeface="Century Gothic"/>
                <a:cs typeface="Century Gothic"/>
              </a:rPr>
              <a:t>This </a:t>
            </a:r>
            <a:r>
              <a:rPr sz="1900" dirty="0">
                <a:latin typeface="Century Gothic"/>
                <a:cs typeface="Century Gothic"/>
              </a:rPr>
              <a:t>session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will</a:t>
            </a:r>
            <a:r>
              <a:rPr sz="1900" spc="-8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explore</a:t>
            </a:r>
            <a:r>
              <a:rPr sz="1900" spc="-2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the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value</a:t>
            </a:r>
            <a:r>
              <a:rPr sz="1900" spc="-6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of</a:t>
            </a:r>
            <a:r>
              <a:rPr sz="1900" spc="-2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integrating</a:t>
            </a:r>
            <a:r>
              <a:rPr sz="1900" b="1" spc="-5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livestock</a:t>
            </a:r>
            <a:r>
              <a:rPr sz="1900" b="1" spc="-50" dirty="0">
                <a:latin typeface="Century Gothic"/>
                <a:cs typeface="Century Gothic"/>
              </a:rPr>
              <a:t> </a:t>
            </a:r>
            <a:r>
              <a:rPr sz="1900" b="1" spc="-10" dirty="0">
                <a:latin typeface="Century Gothic"/>
                <a:cs typeface="Century Gothic"/>
              </a:rPr>
              <a:t>enterprises </a:t>
            </a:r>
            <a:r>
              <a:rPr sz="1900" b="1" dirty="0">
                <a:latin typeface="Century Gothic"/>
                <a:cs typeface="Century Gothic"/>
              </a:rPr>
              <a:t>into</a:t>
            </a:r>
            <a:r>
              <a:rPr sz="1900" b="1" spc="-4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grain</a:t>
            </a:r>
            <a:r>
              <a:rPr sz="1900" b="1" spc="-5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farming</a:t>
            </a:r>
            <a:r>
              <a:rPr sz="1900" b="1" spc="-3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as</a:t>
            </a:r>
            <a:r>
              <a:rPr sz="1900" spc="-5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a</a:t>
            </a:r>
            <a:r>
              <a:rPr sz="1900" spc="-4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means</a:t>
            </a:r>
            <a:r>
              <a:rPr sz="1900" spc="-2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to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stabilise</a:t>
            </a:r>
            <a:r>
              <a:rPr sz="1900" spc="-6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income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spc="-10" dirty="0">
                <a:latin typeface="Century Gothic"/>
                <a:cs typeface="Century Gothic"/>
              </a:rPr>
              <a:t>streams, </a:t>
            </a:r>
            <a:r>
              <a:rPr sz="1900" dirty="0">
                <a:latin typeface="Century Gothic"/>
                <a:cs typeface="Century Gothic"/>
              </a:rPr>
              <a:t>strengthen</a:t>
            </a:r>
            <a:r>
              <a:rPr sz="1900" spc="-1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cash</a:t>
            </a:r>
            <a:r>
              <a:rPr sz="1900" spc="-4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flow,</a:t>
            </a:r>
            <a:r>
              <a:rPr sz="1900" spc="-4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and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reduce</a:t>
            </a:r>
            <a:r>
              <a:rPr sz="1900" spc="-4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risk.</a:t>
            </a:r>
            <a:r>
              <a:rPr sz="1900" spc="-6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Discussions</a:t>
            </a:r>
            <a:r>
              <a:rPr sz="1900" spc="-5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will</a:t>
            </a:r>
            <a:r>
              <a:rPr sz="1900" spc="-6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focus</a:t>
            </a:r>
            <a:r>
              <a:rPr sz="1900" spc="-45" dirty="0">
                <a:latin typeface="Century Gothic"/>
                <a:cs typeface="Century Gothic"/>
              </a:rPr>
              <a:t> </a:t>
            </a:r>
            <a:r>
              <a:rPr sz="1900" spc="-25" dirty="0">
                <a:latin typeface="Century Gothic"/>
                <a:cs typeface="Century Gothic"/>
              </a:rPr>
              <a:t>on </a:t>
            </a:r>
            <a:r>
              <a:rPr sz="1900" b="1" dirty="0">
                <a:latin typeface="Century Gothic"/>
                <a:cs typeface="Century Gothic"/>
              </a:rPr>
              <a:t>practical</a:t>
            </a:r>
            <a:r>
              <a:rPr sz="1900" b="1" spc="-4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solutions</a:t>
            </a:r>
            <a:r>
              <a:rPr sz="1900" b="1" spc="-5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and</a:t>
            </a:r>
            <a:r>
              <a:rPr sz="1900" b="1" spc="-4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investment</a:t>
            </a:r>
            <a:r>
              <a:rPr sz="1900" b="1" spc="-3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strategies</a:t>
            </a:r>
            <a:r>
              <a:rPr sz="1900" dirty="0">
                <a:latin typeface="Century Gothic"/>
                <a:cs typeface="Century Gothic"/>
              </a:rPr>
              <a:t>,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the</a:t>
            </a:r>
            <a:r>
              <a:rPr sz="1900" spc="-30" dirty="0">
                <a:latin typeface="Century Gothic"/>
                <a:cs typeface="Century Gothic"/>
              </a:rPr>
              <a:t> </a:t>
            </a:r>
            <a:r>
              <a:rPr sz="1900" spc="-10" dirty="0">
                <a:latin typeface="Century Gothic"/>
                <a:cs typeface="Century Gothic"/>
              </a:rPr>
              <a:t>importance </a:t>
            </a:r>
            <a:r>
              <a:rPr sz="1900" dirty="0">
                <a:latin typeface="Century Gothic"/>
                <a:cs typeface="Century Gothic"/>
              </a:rPr>
              <a:t>of</a:t>
            </a:r>
            <a:r>
              <a:rPr sz="1900" spc="-2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biosecurity</a:t>
            </a:r>
            <a:r>
              <a:rPr sz="1900" b="1" spc="-4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and</a:t>
            </a:r>
            <a:r>
              <a:rPr sz="1900" b="1" spc="-3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animal</a:t>
            </a:r>
            <a:r>
              <a:rPr sz="1900" b="1" spc="-4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health</a:t>
            </a:r>
            <a:r>
              <a:rPr sz="1900" b="1" spc="-3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protocols</a:t>
            </a:r>
            <a:r>
              <a:rPr sz="1900" dirty="0">
                <a:latin typeface="Century Gothic"/>
                <a:cs typeface="Century Gothic"/>
              </a:rPr>
              <a:t>,</a:t>
            </a:r>
            <a:r>
              <a:rPr sz="1900" spc="-3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and</a:t>
            </a:r>
            <a:r>
              <a:rPr sz="1900" spc="-3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building</a:t>
            </a:r>
            <a:r>
              <a:rPr sz="1900" spc="-40" dirty="0">
                <a:latin typeface="Century Gothic"/>
                <a:cs typeface="Century Gothic"/>
              </a:rPr>
              <a:t> </a:t>
            </a:r>
            <a:r>
              <a:rPr sz="1900" b="1" spc="-10" dirty="0">
                <a:latin typeface="Century Gothic"/>
                <a:cs typeface="Century Gothic"/>
              </a:rPr>
              <a:t>strong </a:t>
            </a:r>
            <a:r>
              <a:rPr sz="1900" b="1" dirty="0">
                <a:latin typeface="Century Gothic"/>
                <a:cs typeface="Century Gothic"/>
              </a:rPr>
              <a:t>partnerships</a:t>
            </a:r>
            <a:r>
              <a:rPr sz="1900" b="1" spc="-5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between</a:t>
            </a:r>
            <a:r>
              <a:rPr sz="1900" b="1" spc="-3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government</a:t>
            </a:r>
            <a:r>
              <a:rPr sz="1900" b="1" spc="-5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and</a:t>
            </a:r>
            <a:r>
              <a:rPr sz="1900" b="1" spc="-6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grain</a:t>
            </a:r>
            <a:r>
              <a:rPr sz="1900" b="1" spc="-60" dirty="0">
                <a:latin typeface="Century Gothic"/>
                <a:cs typeface="Century Gothic"/>
              </a:rPr>
              <a:t> </a:t>
            </a:r>
            <a:r>
              <a:rPr sz="1900" b="1" spc="-10" dirty="0">
                <a:latin typeface="Century Gothic"/>
                <a:cs typeface="Century Gothic"/>
              </a:rPr>
              <a:t>farmers</a:t>
            </a:r>
            <a:r>
              <a:rPr sz="1900" spc="-10" dirty="0">
                <a:latin typeface="Century Gothic"/>
                <a:cs typeface="Century Gothic"/>
              </a:rPr>
              <a:t>.</a:t>
            </a:r>
            <a:endParaRPr sz="1900">
              <a:latin typeface="Century Gothic"/>
              <a:cs typeface="Century Gothic"/>
            </a:endParaRPr>
          </a:p>
          <a:p>
            <a:pPr marL="12700" marR="88900">
              <a:lnSpc>
                <a:spcPct val="100000"/>
              </a:lnSpc>
              <a:spcBef>
                <a:spcPts val="1000"/>
              </a:spcBef>
            </a:pPr>
            <a:r>
              <a:rPr sz="1900" dirty="0">
                <a:latin typeface="Century Gothic"/>
                <a:cs typeface="Century Gothic"/>
              </a:rPr>
              <a:t>With</a:t>
            </a:r>
            <a:r>
              <a:rPr sz="1900" spc="-6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a</a:t>
            </a:r>
            <a:r>
              <a:rPr sz="1900" spc="-6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spotlight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on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livestock</a:t>
            </a:r>
            <a:r>
              <a:rPr sz="1900" b="1" spc="-5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integration</a:t>
            </a:r>
            <a:r>
              <a:rPr sz="1900" dirty="0">
                <a:latin typeface="Century Gothic"/>
                <a:cs typeface="Century Gothic"/>
              </a:rPr>
              <a:t>,</a:t>
            </a:r>
            <a:r>
              <a:rPr sz="1900" spc="-6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delegates</a:t>
            </a:r>
            <a:r>
              <a:rPr sz="1900" spc="-4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will</a:t>
            </a:r>
            <a:r>
              <a:rPr sz="1900" spc="-75" dirty="0">
                <a:latin typeface="Century Gothic"/>
                <a:cs typeface="Century Gothic"/>
              </a:rPr>
              <a:t> </a:t>
            </a:r>
            <a:r>
              <a:rPr sz="1900" spc="-10" dirty="0">
                <a:latin typeface="Century Gothic"/>
                <a:cs typeface="Century Gothic"/>
              </a:rPr>
              <a:t>unpack </a:t>
            </a:r>
            <a:r>
              <a:rPr sz="1900" dirty="0">
                <a:latin typeface="Century Gothic"/>
                <a:cs typeface="Century Gothic"/>
              </a:rPr>
              <a:t>the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“how”</a:t>
            </a:r>
            <a:r>
              <a:rPr sz="1900" spc="-1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—</a:t>
            </a:r>
            <a:r>
              <a:rPr sz="1900" spc="-4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from</a:t>
            </a:r>
            <a:r>
              <a:rPr sz="1900" spc="-3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choosing</a:t>
            </a:r>
            <a:r>
              <a:rPr sz="1900" spc="-1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the</a:t>
            </a:r>
            <a:r>
              <a:rPr sz="1900" spc="-3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right</a:t>
            </a:r>
            <a:r>
              <a:rPr sz="1900" spc="-5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breed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and</a:t>
            </a:r>
            <a:r>
              <a:rPr sz="1900" spc="-4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feed</a:t>
            </a:r>
            <a:r>
              <a:rPr sz="1900" spc="-45" dirty="0">
                <a:latin typeface="Century Gothic"/>
                <a:cs typeface="Century Gothic"/>
              </a:rPr>
              <a:t> </a:t>
            </a:r>
            <a:r>
              <a:rPr sz="1900" spc="-25" dirty="0">
                <a:latin typeface="Century Gothic"/>
                <a:cs typeface="Century Gothic"/>
              </a:rPr>
              <a:t>to </a:t>
            </a:r>
            <a:r>
              <a:rPr sz="1900" dirty="0">
                <a:latin typeface="Century Gothic"/>
                <a:cs typeface="Century Gothic"/>
              </a:rPr>
              <a:t>managing</a:t>
            </a:r>
            <a:r>
              <a:rPr sz="1900" spc="-6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animal</a:t>
            </a:r>
            <a:r>
              <a:rPr sz="1900" spc="-7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health</a:t>
            </a:r>
            <a:r>
              <a:rPr sz="1900" spc="-4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effectively.</a:t>
            </a:r>
            <a:r>
              <a:rPr sz="1900" spc="-9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This</a:t>
            </a:r>
            <a:r>
              <a:rPr sz="1900" spc="-6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session</a:t>
            </a:r>
            <a:r>
              <a:rPr sz="1900" spc="-65" dirty="0">
                <a:latin typeface="Century Gothic"/>
                <a:cs typeface="Century Gothic"/>
              </a:rPr>
              <a:t> </a:t>
            </a:r>
            <a:r>
              <a:rPr sz="1900" spc="-10" dirty="0">
                <a:latin typeface="Century Gothic"/>
                <a:cs typeface="Century Gothic"/>
              </a:rPr>
              <a:t>promises </a:t>
            </a:r>
            <a:r>
              <a:rPr sz="1900" b="1" spc="-10" dirty="0">
                <a:latin typeface="Century Gothic"/>
                <a:cs typeface="Century Gothic"/>
              </a:rPr>
              <a:t>hands-</a:t>
            </a:r>
            <a:r>
              <a:rPr sz="1900" b="1" dirty="0">
                <a:latin typeface="Century Gothic"/>
                <a:cs typeface="Century Gothic"/>
              </a:rPr>
              <a:t>on</a:t>
            </a:r>
            <a:r>
              <a:rPr sz="1900" b="1" spc="-3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insights</a:t>
            </a:r>
            <a:r>
              <a:rPr sz="1900" b="1" spc="-3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into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making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mixed</a:t>
            </a:r>
            <a:r>
              <a:rPr sz="1900" spc="-4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farming</a:t>
            </a:r>
            <a:r>
              <a:rPr sz="1900" spc="-3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a</a:t>
            </a:r>
            <a:r>
              <a:rPr sz="1900" spc="-35" dirty="0">
                <a:latin typeface="Century Gothic"/>
                <a:cs typeface="Century Gothic"/>
              </a:rPr>
              <a:t> </a:t>
            </a:r>
            <a:r>
              <a:rPr sz="1900" spc="-10" dirty="0">
                <a:latin typeface="Century Gothic"/>
                <a:cs typeface="Century Gothic"/>
              </a:rPr>
              <a:t>balanced, </a:t>
            </a:r>
            <a:r>
              <a:rPr sz="1900" dirty="0">
                <a:latin typeface="Century Gothic"/>
                <a:cs typeface="Century Gothic"/>
              </a:rPr>
              <a:t>profitable,</a:t>
            </a:r>
            <a:r>
              <a:rPr sz="1900" spc="-9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and</a:t>
            </a:r>
            <a:r>
              <a:rPr sz="1900" spc="-7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sustainable</a:t>
            </a:r>
            <a:r>
              <a:rPr sz="1900" spc="-80" dirty="0">
                <a:latin typeface="Century Gothic"/>
                <a:cs typeface="Century Gothic"/>
              </a:rPr>
              <a:t> </a:t>
            </a:r>
            <a:r>
              <a:rPr sz="1900" spc="-10" dirty="0">
                <a:latin typeface="Century Gothic"/>
                <a:cs typeface="Century Gothic"/>
              </a:rPr>
              <a:t>enterprise.</a:t>
            </a:r>
            <a:endParaRPr sz="19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3"/>
              <a:ext cx="12192000" cy="62468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9191" y="3281718"/>
              <a:ext cx="8242808" cy="27454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6027206"/>
              <a:ext cx="12192000" cy="8307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7950" y="6246952"/>
              <a:ext cx="2851150" cy="4157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4"/>
              <a:ext cx="1682115" cy="5999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489458"/>
              <a:ext cx="12192000" cy="2020570"/>
            </a:xfrm>
            <a:custGeom>
              <a:avLst/>
              <a:gdLst/>
              <a:ahLst/>
              <a:cxnLst/>
              <a:rect l="l" t="t" r="r" b="b"/>
              <a:pathLst>
                <a:path w="12192000" h="2020570">
                  <a:moveTo>
                    <a:pt x="12192000" y="0"/>
                  </a:moveTo>
                  <a:lnTo>
                    <a:pt x="0" y="0"/>
                  </a:lnTo>
                  <a:lnTo>
                    <a:pt x="0" y="2020443"/>
                  </a:lnTo>
                  <a:lnTo>
                    <a:pt x="12192000" y="202044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56689" y="930909"/>
            <a:ext cx="6791959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100"/>
              </a:lnSpc>
              <a:spcBef>
                <a:spcPts val="100"/>
              </a:spcBef>
            </a:pPr>
            <a:r>
              <a:rPr b="1" dirty="0">
                <a:latin typeface="Century Gothic"/>
                <a:cs typeface="Century Gothic"/>
              </a:rPr>
              <a:t>SMALL</a:t>
            </a:r>
            <a:r>
              <a:rPr b="1" spc="-9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DEVELOPMENT</a:t>
            </a:r>
            <a:r>
              <a:rPr b="1" spc="-85" dirty="0">
                <a:latin typeface="Century Gothic"/>
                <a:cs typeface="Century Gothic"/>
              </a:rPr>
              <a:t> </a:t>
            </a:r>
            <a:r>
              <a:rPr b="1" spc="-10" dirty="0">
                <a:latin typeface="Century Gothic"/>
                <a:cs typeface="Century Gothic"/>
              </a:rPr>
              <a:t>FARMERS</a:t>
            </a:r>
          </a:p>
          <a:p>
            <a:pPr marL="12700">
              <a:lnSpc>
                <a:spcPts val="4100"/>
              </a:lnSpc>
            </a:pPr>
            <a:r>
              <a:rPr spc="-10" dirty="0"/>
              <a:t>BREAK-</a:t>
            </a:r>
            <a:r>
              <a:rPr dirty="0"/>
              <a:t>AWAY </a:t>
            </a:r>
            <a:r>
              <a:rPr spc="-10" dirty="0"/>
              <a:t>SESSIONS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9918" y="0"/>
              <a:ext cx="344208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51143"/>
              <a:ext cx="12192000" cy="8068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7950" y="6246952"/>
              <a:ext cx="2851150" cy="4157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74332" cy="2603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5431" y="4849253"/>
              <a:ext cx="3536569" cy="11779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6"/>
              <a:ext cx="1682115" cy="59994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77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SMALL</a:t>
            </a:r>
            <a:r>
              <a:rPr spc="-45" dirty="0"/>
              <a:t> </a:t>
            </a:r>
            <a:r>
              <a:rPr dirty="0"/>
              <a:t>DEVELOPMENT</a:t>
            </a:r>
            <a:r>
              <a:rPr spc="-65" dirty="0"/>
              <a:t> </a:t>
            </a:r>
            <a:r>
              <a:rPr spc="-10" dirty="0"/>
              <a:t>FARMERS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94943" y="1765173"/>
            <a:ext cx="7331075" cy="3521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985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While</a:t>
            </a:r>
            <a:r>
              <a:rPr sz="1700" spc="-2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the</a:t>
            </a:r>
            <a:r>
              <a:rPr sz="1700" spc="-1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four</a:t>
            </a:r>
            <a:r>
              <a:rPr sz="1700" spc="-1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main</a:t>
            </a:r>
            <a:r>
              <a:rPr sz="1700" spc="-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conference</a:t>
            </a:r>
            <a:r>
              <a:rPr sz="1700" spc="-5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sessions</a:t>
            </a:r>
            <a:r>
              <a:rPr sz="1700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take</a:t>
            </a:r>
            <a:r>
              <a:rPr sz="1700" spc="-1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place,</a:t>
            </a:r>
            <a:r>
              <a:rPr sz="1700" spc="-5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there</a:t>
            </a:r>
            <a:r>
              <a:rPr sz="1700" spc="-1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will</a:t>
            </a:r>
            <a:r>
              <a:rPr sz="1700" spc="-1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also</a:t>
            </a:r>
            <a:r>
              <a:rPr sz="1700" spc="-4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spc="-25" dirty="0">
                <a:solidFill>
                  <a:srgbClr val="3C6369"/>
                </a:solidFill>
                <a:latin typeface="Century Gothic"/>
                <a:cs typeface="Century Gothic"/>
              </a:rPr>
              <a:t>be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dedicated</a:t>
            </a:r>
            <a:r>
              <a:rPr sz="1700" b="1" spc="-4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3C6369"/>
                </a:solidFill>
                <a:latin typeface="Century Gothic"/>
                <a:cs typeface="Century Gothic"/>
              </a:rPr>
              <a:t>break-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away</a:t>
            </a:r>
            <a:r>
              <a:rPr sz="1700" b="1" spc="-5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sessions</a:t>
            </a:r>
            <a:r>
              <a:rPr sz="1700" b="1" spc="-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for</a:t>
            </a:r>
            <a:r>
              <a:rPr sz="1700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Small</a:t>
            </a:r>
            <a:r>
              <a:rPr sz="1700" b="1" spc="-2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Development</a:t>
            </a:r>
            <a:r>
              <a:rPr sz="1700" b="1" spc="-4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spc="-10" dirty="0">
                <a:solidFill>
                  <a:srgbClr val="3C6369"/>
                </a:solidFill>
                <a:latin typeface="Century Gothic"/>
                <a:cs typeface="Century Gothic"/>
              </a:rPr>
              <a:t>Farmers</a:t>
            </a:r>
            <a:r>
              <a:rPr sz="1700" spc="-10" dirty="0">
                <a:solidFill>
                  <a:srgbClr val="3C6369"/>
                </a:solidFill>
                <a:latin typeface="Century Gothic"/>
                <a:cs typeface="Century Gothic"/>
              </a:rPr>
              <a:t>,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facilitated</a:t>
            </a:r>
            <a:r>
              <a:rPr sz="1700" spc="-4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by</a:t>
            </a:r>
            <a:r>
              <a:rPr sz="1700" spc="-2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PGP</a:t>
            </a:r>
            <a:r>
              <a:rPr sz="1700" spc="-4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regional</a:t>
            </a:r>
            <a:r>
              <a:rPr sz="1700" spc="-3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managers</a:t>
            </a:r>
            <a:r>
              <a:rPr sz="1700" spc="-2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and</a:t>
            </a:r>
            <a:r>
              <a:rPr sz="1700" spc="-2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mentors.</a:t>
            </a:r>
            <a:r>
              <a:rPr sz="1700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These</a:t>
            </a:r>
            <a:r>
              <a:rPr sz="1700" spc="-4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spc="-10" dirty="0">
                <a:solidFill>
                  <a:srgbClr val="3C6369"/>
                </a:solidFill>
                <a:latin typeface="Century Gothic"/>
                <a:cs typeface="Century Gothic"/>
              </a:rPr>
              <a:t>interactive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discussions</a:t>
            </a:r>
            <a:r>
              <a:rPr sz="1700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will</a:t>
            </a:r>
            <a:r>
              <a:rPr sz="1700" spc="-1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focus</a:t>
            </a:r>
            <a:r>
              <a:rPr sz="1700" spc="-4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on</a:t>
            </a:r>
            <a:r>
              <a:rPr sz="1700" spc="-2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the</a:t>
            </a:r>
            <a:r>
              <a:rPr sz="1700" spc="-2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following</a:t>
            </a:r>
            <a:r>
              <a:rPr sz="1700" spc="-4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  <a:latin typeface="Century Gothic"/>
                <a:cs typeface="Century Gothic"/>
              </a:rPr>
              <a:t>crucial</a:t>
            </a:r>
            <a:r>
              <a:rPr sz="1700" spc="-10" dirty="0">
                <a:solidFill>
                  <a:srgbClr val="3C6369"/>
                </a:solidFill>
                <a:latin typeface="Century Gothic"/>
                <a:cs typeface="Century Gothic"/>
              </a:rPr>
              <a:t> themes:</a:t>
            </a:r>
            <a:endParaRPr sz="170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spcBef>
                <a:spcPts val="994"/>
              </a:spcBef>
            </a:pP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Quality</a:t>
            </a:r>
            <a:r>
              <a:rPr sz="1700" b="1" spc="-2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of</a:t>
            </a:r>
            <a:r>
              <a:rPr sz="1700" b="1" spc="-2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Inputs</a:t>
            </a:r>
            <a:r>
              <a:rPr sz="1700" b="1" spc="-2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–</a:t>
            </a:r>
            <a:r>
              <a:rPr sz="1700" spc="-2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ensuring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access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to</a:t>
            </a:r>
            <a:r>
              <a:rPr sz="1700" spc="-1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reliable</a:t>
            </a:r>
            <a:r>
              <a:rPr sz="1700" spc="-3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seed,</a:t>
            </a:r>
            <a:r>
              <a:rPr sz="1700" spc="-5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fertiliser,</a:t>
            </a:r>
            <a:r>
              <a:rPr sz="1700" spc="-4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and</a:t>
            </a:r>
            <a:r>
              <a:rPr sz="1700" spc="-40" dirty="0">
                <a:latin typeface="Century Gothic"/>
                <a:cs typeface="Century Gothic"/>
              </a:rPr>
              <a:t> </a:t>
            </a:r>
            <a:r>
              <a:rPr sz="1700" spc="-10" dirty="0">
                <a:latin typeface="Century Gothic"/>
                <a:cs typeface="Century Gothic"/>
              </a:rPr>
              <a:t>other essentials.</a:t>
            </a:r>
            <a:endParaRPr sz="1700">
              <a:latin typeface="Century Gothic"/>
              <a:cs typeface="Century Gothic"/>
            </a:endParaRPr>
          </a:p>
          <a:p>
            <a:pPr marL="12700" marR="102235">
              <a:lnSpc>
                <a:spcPct val="100000"/>
              </a:lnSpc>
            </a:pP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Mentorship</a:t>
            </a:r>
            <a:r>
              <a:rPr sz="1700" b="1" spc="-35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and</a:t>
            </a:r>
            <a:r>
              <a:rPr sz="1700" b="1" spc="-25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Extension</a:t>
            </a:r>
            <a:r>
              <a:rPr sz="1700" b="1" spc="-25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Services</a:t>
            </a:r>
            <a:r>
              <a:rPr sz="1700" b="1" spc="-4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–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providing</a:t>
            </a:r>
            <a:r>
              <a:rPr sz="1700" spc="-5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guidance</a:t>
            </a:r>
            <a:r>
              <a:rPr sz="1700" spc="-5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and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on-</a:t>
            </a:r>
            <a:r>
              <a:rPr sz="1700" spc="-20" dirty="0">
                <a:latin typeface="Century Gothic"/>
                <a:cs typeface="Century Gothic"/>
              </a:rPr>
              <a:t>the- </a:t>
            </a:r>
            <a:r>
              <a:rPr sz="1700" dirty="0">
                <a:latin typeface="Century Gothic"/>
                <a:cs typeface="Century Gothic"/>
              </a:rPr>
              <a:t>ground</a:t>
            </a:r>
            <a:r>
              <a:rPr sz="1700" spc="-2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support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for</a:t>
            </a:r>
            <a:r>
              <a:rPr sz="1700" spc="-10" dirty="0">
                <a:latin typeface="Century Gothic"/>
                <a:cs typeface="Century Gothic"/>
              </a:rPr>
              <a:t> growth.</a:t>
            </a:r>
            <a:endParaRPr sz="17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Grain</a:t>
            </a:r>
            <a:r>
              <a:rPr sz="1700" b="1" spc="-3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Storage</a:t>
            </a:r>
            <a:r>
              <a:rPr sz="1700" b="1" spc="-55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and</a:t>
            </a:r>
            <a:r>
              <a:rPr sz="1700" b="1" spc="-3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Marketing</a:t>
            </a:r>
            <a:r>
              <a:rPr sz="1700" b="1" spc="-4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–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practical</a:t>
            </a:r>
            <a:r>
              <a:rPr sz="1700" spc="-5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strategies</a:t>
            </a:r>
            <a:r>
              <a:rPr sz="1700" spc="-2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tailored</a:t>
            </a:r>
            <a:r>
              <a:rPr sz="1700" spc="-7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for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spc="-10" dirty="0">
                <a:latin typeface="Century Gothic"/>
                <a:cs typeface="Century Gothic"/>
              </a:rPr>
              <a:t>small-</a:t>
            </a:r>
            <a:endParaRPr sz="17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latin typeface="Century Gothic"/>
                <a:cs typeface="Century Gothic"/>
              </a:rPr>
              <a:t>scale</a:t>
            </a:r>
            <a:r>
              <a:rPr sz="1700" spc="-35" dirty="0">
                <a:latin typeface="Century Gothic"/>
                <a:cs typeface="Century Gothic"/>
              </a:rPr>
              <a:t> </a:t>
            </a:r>
            <a:r>
              <a:rPr sz="1700" spc="-10" dirty="0">
                <a:latin typeface="Century Gothic"/>
                <a:cs typeface="Century Gothic"/>
              </a:rPr>
              <a:t>producers.</a:t>
            </a:r>
            <a:endParaRPr sz="1700">
              <a:latin typeface="Century Gothic"/>
              <a:cs typeface="Century Gothic"/>
            </a:endParaRPr>
          </a:p>
          <a:p>
            <a:pPr marL="12700" marR="40640" algn="just">
              <a:lnSpc>
                <a:spcPct val="100000"/>
              </a:lnSpc>
            </a:pPr>
            <a:r>
              <a:rPr sz="1700" b="1" spc="-10" dirty="0">
                <a:solidFill>
                  <a:srgbClr val="B79738"/>
                </a:solidFill>
                <a:latin typeface="Century Gothic"/>
                <a:cs typeface="Century Gothic"/>
              </a:rPr>
              <a:t>Financing</a:t>
            </a:r>
            <a:r>
              <a:rPr sz="1700" b="1" spc="-2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–</a:t>
            </a:r>
            <a:r>
              <a:rPr sz="1700" spc="-1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exploring</a:t>
            </a:r>
            <a:r>
              <a:rPr sz="1700" spc="-4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pathways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to</a:t>
            </a:r>
            <a:r>
              <a:rPr sz="1700" spc="-1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affordable</a:t>
            </a:r>
            <a:r>
              <a:rPr sz="1700" spc="-6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and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accessible</a:t>
            </a:r>
            <a:r>
              <a:rPr sz="1700" spc="-55" dirty="0">
                <a:latin typeface="Century Gothic"/>
                <a:cs typeface="Century Gothic"/>
              </a:rPr>
              <a:t> </a:t>
            </a:r>
            <a:r>
              <a:rPr sz="1700" spc="-10" dirty="0">
                <a:latin typeface="Century Gothic"/>
                <a:cs typeface="Century Gothic"/>
              </a:rPr>
              <a:t>capital.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Livestock</a:t>
            </a:r>
            <a:r>
              <a:rPr sz="1700" b="1" spc="-4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B79738"/>
                </a:solidFill>
                <a:latin typeface="Century Gothic"/>
                <a:cs typeface="Century Gothic"/>
              </a:rPr>
              <a:t>Integration</a:t>
            </a:r>
            <a:r>
              <a:rPr sz="1700" b="1" spc="-45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–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covering</a:t>
            </a:r>
            <a:r>
              <a:rPr sz="1700" spc="-5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animal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health,</a:t>
            </a:r>
            <a:r>
              <a:rPr sz="1700" spc="-3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feed,</a:t>
            </a:r>
            <a:r>
              <a:rPr sz="1700" spc="-4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and</a:t>
            </a:r>
            <a:r>
              <a:rPr sz="1700" spc="-25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nutrition</a:t>
            </a:r>
            <a:r>
              <a:rPr sz="1700" spc="-45" dirty="0">
                <a:latin typeface="Century Gothic"/>
                <a:cs typeface="Century Gothic"/>
              </a:rPr>
              <a:t> </a:t>
            </a:r>
            <a:r>
              <a:rPr sz="1700" spc="-25" dirty="0">
                <a:latin typeface="Century Gothic"/>
                <a:cs typeface="Century Gothic"/>
              </a:rPr>
              <a:t>for </a:t>
            </a:r>
            <a:r>
              <a:rPr sz="1700" dirty="0">
                <a:latin typeface="Century Gothic"/>
                <a:cs typeface="Century Gothic"/>
              </a:rPr>
              <a:t>sustainable</a:t>
            </a:r>
            <a:r>
              <a:rPr sz="1700" spc="-60" dirty="0">
                <a:latin typeface="Century Gothic"/>
                <a:cs typeface="Century Gothic"/>
              </a:rPr>
              <a:t> </a:t>
            </a:r>
            <a:r>
              <a:rPr sz="1700" dirty="0">
                <a:latin typeface="Century Gothic"/>
                <a:cs typeface="Century Gothic"/>
              </a:rPr>
              <a:t>mixed</a:t>
            </a:r>
            <a:r>
              <a:rPr sz="1700" spc="-30" dirty="0">
                <a:latin typeface="Century Gothic"/>
                <a:cs typeface="Century Gothic"/>
              </a:rPr>
              <a:t> </a:t>
            </a:r>
            <a:r>
              <a:rPr sz="1700" spc="-10" dirty="0">
                <a:latin typeface="Century Gothic"/>
                <a:cs typeface="Century Gothic"/>
              </a:rPr>
              <a:t>farming.</a:t>
            </a:r>
            <a:endParaRPr sz="17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3894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9191" y="3281718"/>
              <a:ext cx="8242808" cy="27454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6027206"/>
              <a:ext cx="12192000" cy="8307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7950" y="6246952"/>
              <a:ext cx="2851150" cy="4157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6"/>
              <a:ext cx="1682115" cy="59994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489458"/>
              <a:ext cx="12192000" cy="2020570"/>
            </a:xfrm>
            <a:custGeom>
              <a:avLst/>
              <a:gdLst/>
              <a:ahLst/>
              <a:cxnLst/>
              <a:rect l="l" t="t" r="r" b="b"/>
              <a:pathLst>
                <a:path w="12192000" h="2020570">
                  <a:moveTo>
                    <a:pt x="12192000" y="0"/>
                  </a:moveTo>
                  <a:lnTo>
                    <a:pt x="0" y="0"/>
                  </a:lnTo>
                  <a:lnTo>
                    <a:pt x="0" y="2020443"/>
                  </a:lnTo>
                  <a:lnTo>
                    <a:pt x="12192000" y="202044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377950" y="1272875"/>
            <a:ext cx="5444490" cy="5386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100"/>
              </a:lnSpc>
              <a:spcBef>
                <a:spcPts val="100"/>
              </a:spcBef>
            </a:pPr>
            <a:r>
              <a:rPr b="1" dirty="0">
                <a:latin typeface="Century Gothic"/>
                <a:cs typeface="Century Gothic"/>
              </a:rPr>
              <a:t>MEDIA</a:t>
            </a:r>
            <a:r>
              <a:rPr b="1" spc="-100" dirty="0">
                <a:latin typeface="Century Gothic"/>
                <a:cs typeface="Century Gothic"/>
              </a:rPr>
              <a:t> </a:t>
            </a:r>
            <a:r>
              <a:rPr b="1" spc="-10" dirty="0">
                <a:latin typeface="Century Gothic"/>
                <a:cs typeface="Century Gothic"/>
              </a:rPr>
              <a:t>PARTNERS</a:t>
            </a:r>
          </a:p>
        </p:txBody>
      </p: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448550" y="1000099"/>
            <a:ext cx="4470400" cy="10797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105"/>
              </a:lnSpc>
              <a:spcBef>
                <a:spcPts val="100"/>
              </a:spcBef>
            </a:pPr>
            <a:r>
              <a:rPr dirty="0"/>
              <a:t>INAUGURAL</a:t>
            </a:r>
            <a:r>
              <a:rPr spc="-110" dirty="0"/>
              <a:t> </a:t>
            </a:r>
            <a:r>
              <a:rPr b="1" dirty="0">
                <a:latin typeface="Century Gothic"/>
                <a:cs typeface="Century Gothic"/>
              </a:rPr>
              <a:t>PGP</a:t>
            </a:r>
            <a:r>
              <a:rPr b="1" spc="-110" dirty="0">
                <a:latin typeface="Century Gothic"/>
                <a:cs typeface="Century Gothic"/>
              </a:rPr>
              <a:t> </a:t>
            </a:r>
            <a:r>
              <a:rPr b="1" spc="-10" dirty="0">
                <a:latin typeface="Century Gothic"/>
                <a:cs typeface="Century Gothic"/>
              </a:rPr>
              <a:t>UKUKHULA</a:t>
            </a:r>
          </a:p>
          <a:p>
            <a:pPr marL="12700">
              <a:lnSpc>
                <a:spcPts val="4105"/>
              </a:lnSpc>
            </a:pPr>
            <a:r>
              <a:rPr dirty="0"/>
              <a:t>CONFERENCE</a:t>
            </a:r>
            <a:r>
              <a:rPr spc="-75" dirty="0"/>
              <a:t> </a:t>
            </a:r>
            <a:r>
              <a:rPr b="1" spc="-20" dirty="0">
                <a:latin typeface="Century Gothic"/>
                <a:cs typeface="Century Gothic"/>
              </a:rPr>
              <a:t>2025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PGP</a:t>
            </a:r>
            <a:r>
              <a:rPr sz="1700" b="1" spc="-1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dirty="0">
                <a:solidFill>
                  <a:srgbClr val="3C6369"/>
                </a:solidFill>
              </a:rPr>
              <a:t>–</a:t>
            </a:r>
            <a:r>
              <a:rPr sz="1700" spc="-5" dirty="0">
                <a:solidFill>
                  <a:srgbClr val="3C6369"/>
                </a:solidFill>
              </a:rPr>
              <a:t> </a:t>
            </a:r>
            <a:r>
              <a:rPr sz="1700" dirty="0">
                <a:solidFill>
                  <a:srgbClr val="3C6369"/>
                </a:solidFill>
              </a:rPr>
              <a:t>the voice</a:t>
            </a:r>
            <a:r>
              <a:rPr sz="1700" spc="-5" dirty="0">
                <a:solidFill>
                  <a:srgbClr val="3C6369"/>
                </a:solidFill>
              </a:rPr>
              <a:t> </a:t>
            </a:r>
            <a:r>
              <a:rPr sz="1700" dirty="0">
                <a:solidFill>
                  <a:srgbClr val="3C6369"/>
                </a:solidFill>
              </a:rPr>
              <a:t>of the</a:t>
            </a:r>
            <a:r>
              <a:rPr sz="1700" spc="-5" dirty="0">
                <a:solidFill>
                  <a:srgbClr val="3C6369"/>
                </a:solidFill>
              </a:rPr>
              <a:t> </a:t>
            </a:r>
            <a:r>
              <a:rPr sz="1700" dirty="0">
                <a:solidFill>
                  <a:srgbClr val="3C6369"/>
                </a:solidFill>
              </a:rPr>
              <a:t>grain farmer</a:t>
            </a:r>
            <a:r>
              <a:rPr sz="1700" spc="-20" dirty="0">
                <a:solidFill>
                  <a:srgbClr val="3C6369"/>
                </a:solidFill>
              </a:rPr>
              <a:t> </a:t>
            </a:r>
            <a:r>
              <a:rPr sz="1700" dirty="0">
                <a:solidFill>
                  <a:srgbClr val="3C6369"/>
                </a:solidFill>
              </a:rPr>
              <a:t>– is</a:t>
            </a:r>
            <a:r>
              <a:rPr sz="1700" spc="-5" dirty="0">
                <a:solidFill>
                  <a:srgbClr val="3C6369"/>
                </a:solidFill>
              </a:rPr>
              <a:t> </a:t>
            </a:r>
            <a:r>
              <a:rPr sz="1700" dirty="0">
                <a:solidFill>
                  <a:srgbClr val="3C6369"/>
                </a:solidFill>
              </a:rPr>
              <a:t>proud to</a:t>
            </a:r>
            <a:r>
              <a:rPr sz="1700" spc="-5" dirty="0">
                <a:solidFill>
                  <a:srgbClr val="3C6369"/>
                </a:solidFill>
              </a:rPr>
              <a:t> </a:t>
            </a:r>
            <a:r>
              <a:rPr sz="1700" dirty="0">
                <a:solidFill>
                  <a:srgbClr val="3C6369"/>
                </a:solidFill>
              </a:rPr>
              <a:t>host </a:t>
            </a:r>
            <a:r>
              <a:rPr sz="1700" spc="-25" dirty="0">
                <a:solidFill>
                  <a:srgbClr val="3C6369"/>
                </a:solidFill>
              </a:rPr>
              <a:t>the</a:t>
            </a:r>
            <a:endParaRPr sz="1700">
              <a:latin typeface="Century Gothic"/>
              <a:cs typeface="Century Gothic"/>
            </a:endParaRPr>
          </a:p>
          <a:p>
            <a:pPr marL="12700" marR="62230">
              <a:lnSpc>
                <a:spcPct val="100000"/>
              </a:lnSpc>
            </a:pP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inaugural</a:t>
            </a:r>
            <a:r>
              <a:rPr sz="1700" b="1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Grain</a:t>
            </a:r>
            <a:r>
              <a:rPr sz="1700" b="1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&amp;</a:t>
            </a:r>
            <a:r>
              <a:rPr sz="1700" b="1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Livestock</a:t>
            </a:r>
            <a:r>
              <a:rPr sz="1700" b="1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Farmer</a:t>
            </a:r>
            <a:r>
              <a:rPr sz="1700" b="1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Development</a:t>
            </a:r>
            <a:r>
              <a:rPr sz="1700" b="1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Conference</a:t>
            </a:r>
            <a:r>
              <a:rPr sz="1700" dirty="0">
                <a:solidFill>
                  <a:srgbClr val="3C6369"/>
                </a:solidFill>
              </a:rPr>
              <a:t>,</a:t>
            </a:r>
            <a:r>
              <a:rPr sz="1700" spc="-25" dirty="0">
                <a:solidFill>
                  <a:srgbClr val="3C6369"/>
                </a:solidFill>
              </a:rPr>
              <a:t> </a:t>
            </a:r>
            <a:r>
              <a:rPr sz="1700" spc="-10" dirty="0">
                <a:solidFill>
                  <a:srgbClr val="3C6369"/>
                </a:solidFill>
              </a:rPr>
              <a:t>taking </a:t>
            </a:r>
            <a:r>
              <a:rPr sz="1700" dirty="0">
                <a:solidFill>
                  <a:srgbClr val="3C6369"/>
                </a:solidFill>
              </a:rPr>
              <a:t>place on</a:t>
            </a:r>
            <a:r>
              <a:rPr sz="1700" spc="-5" dirty="0">
                <a:solidFill>
                  <a:srgbClr val="3C6369"/>
                </a:solidFill>
              </a:rPr>
              <a:t> </a:t>
            </a:r>
            <a:r>
              <a:rPr sz="1700" b="1" dirty="0">
                <a:solidFill>
                  <a:srgbClr val="3C6369"/>
                </a:solidFill>
                <a:latin typeface="Century Gothic"/>
                <a:cs typeface="Century Gothic"/>
              </a:rPr>
              <a:t>2 October </a:t>
            </a:r>
            <a:r>
              <a:rPr sz="1700" b="1" spc="-20" dirty="0">
                <a:solidFill>
                  <a:srgbClr val="3C6369"/>
                </a:solidFill>
                <a:latin typeface="Century Gothic"/>
                <a:cs typeface="Century Gothic"/>
              </a:rPr>
              <a:t>2025</a:t>
            </a:r>
            <a:r>
              <a:rPr sz="1700" spc="-20" dirty="0">
                <a:solidFill>
                  <a:srgbClr val="3C6369"/>
                </a:solidFill>
              </a:rPr>
              <a:t>.</a:t>
            </a:r>
            <a:endParaRPr sz="170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spcBef>
                <a:spcPts val="995"/>
              </a:spcBef>
            </a:pPr>
            <a:r>
              <a:rPr sz="1700" dirty="0"/>
              <a:t>This</a:t>
            </a:r>
            <a:r>
              <a:rPr sz="1700" spc="-40" dirty="0"/>
              <a:t> </a:t>
            </a:r>
            <a:r>
              <a:rPr sz="1700" dirty="0"/>
              <a:t>landmark</a:t>
            </a:r>
            <a:r>
              <a:rPr sz="1700" spc="-60" dirty="0"/>
              <a:t> </a:t>
            </a:r>
            <a:r>
              <a:rPr sz="1700" dirty="0"/>
              <a:t>event</a:t>
            </a:r>
            <a:r>
              <a:rPr sz="1700" spc="-40" dirty="0"/>
              <a:t> </a:t>
            </a:r>
            <a:r>
              <a:rPr sz="1700" dirty="0"/>
              <a:t>represents</a:t>
            </a:r>
            <a:r>
              <a:rPr sz="1700" spc="-20" dirty="0"/>
              <a:t> </a:t>
            </a:r>
            <a:r>
              <a:rPr sz="1700" dirty="0"/>
              <a:t>a</a:t>
            </a:r>
            <a:r>
              <a:rPr sz="1700" spc="-20" dirty="0"/>
              <a:t> </a:t>
            </a:r>
            <a:r>
              <a:rPr sz="1700" dirty="0"/>
              <a:t>bold</a:t>
            </a:r>
            <a:r>
              <a:rPr sz="1700" spc="-45" dirty="0"/>
              <a:t> </a:t>
            </a:r>
            <a:r>
              <a:rPr sz="1700" dirty="0"/>
              <a:t>step</a:t>
            </a:r>
            <a:r>
              <a:rPr sz="1700" spc="-10" dirty="0"/>
              <a:t> </a:t>
            </a:r>
            <a:r>
              <a:rPr sz="1700" dirty="0"/>
              <a:t>forward</a:t>
            </a:r>
            <a:r>
              <a:rPr sz="1700" spc="-30" dirty="0"/>
              <a:t> </a:t>
            </a:r>
            <a:r>
              <a:rPr sz="1700" dirty="0"/>
              <a:t>strengthening</a:t>
            </a:r>
            <a:r>
              <a:rPr sz="1700" spc="-30" dirty="0"/>
              <a:t> </a:t>
            </a:r>
            <a:r>
              <a:rPr sz="1700" spc="-25" dirty="0"/>
              <a:t>the </a:t>
            </a:r>
            <a:r>
              <a:rPr sz="1700" dirty="0"/>
              <a:t>role</a:t>
            </a:r>
            <a:r>
              <a:rPr sz="1700" spc="-50" dirty="0"/>
              <a:t> </a:t>
            </a:r>
            <a:r>
              <a:rPr sz="1700" dirty="0"/>
              <a:t>of</a:t>
            </a:r>
            <a:r>
              <a:rPr sz="1700" spc="-10" dirty="0"/>
              <a:t> </a:t>
            </a:r>
            <a:r>
              <a:rPr sz="1700" b="1" dirty="0">
                <a:latin typeface="Century Gothic"/>
                <a:cs typeface="Century Gothic"/>
              </a:rPr>
              <a:t>black</a:t>
            </a:r>
            <a:r>
              <a:rPr sz="1700" b="1" spc="-30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commercial</a:t>
            </a:r>
            <a:r>
              <a:rPr sz="1700" b="1" spc="-25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and</a:t>
            </a:r>
            <a:r>
              <a:rPr sz="1700" b="1" spc="-30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developing</a:t>
            </a:r>
            <a:r>
              <a:rPr sz="1700" b="1" spc="-20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producers</a:t>
            </a:r>
            <a:r>
              <a:rPr sz="1700" b="1" spc="-35" dirty="0">
                <a:latin typeface="Century Gothic"/>
                <a:cs typeface="Century Gothic"/>
              </a:rPr>
              <a:t> </a:t>
            </a:r>
            <a:r>
              <a:rPr sz="1700" dirty="0"/>
              <a:t>within</a:t>
            </a:r>
            <a:r>
              <a:rPr sz="1700" spc="-30" dirty="0"/>
              <a:t> </a:t>
            </a:r>
            <a:r>
              <a:rPr sz="1700" spc="-10" dirty="0"/>
              <a:t>South </a:t>
            </a:r>
            <a:r>
              <a:rPr sz="1700" dirty="0"/>
              <a:t>Africa’s</a:t>
            </a:r>
            <a:r>
              <a:rPr sz="1700" spc="-20" dirty="0"/>
              <a:t> </a:t>
            </a:r>
            <a:r>
              <a:rPr sz="1700" dirty="0"/>
              <a:t>agricultural</a:t>
            </a:r>
            <a:r>
              <a:rPr sz="1700" spc="-45" dirty="0"/>
              <a:t> </a:t>
            </a:r>
            <a:r>
              <a:rPr sz="1700" dirty="0"/>
              <a:t>landscape.</a:t>
            </a:r>
            <a:r>
              <a:rPr sz="1700" spc="-35" dirty="0"/>
              <a:t> </a:t>
            </a:r>
            <a:r>
              <a:rPr sz="1700" dirty="0"/>
              <a:t>It</a:t>
            </a:r>
            <a:r>
              <a:rPr sz="1700" spc="-40" dirty="0"/>
              <a:t> </a:t>
            </a:r>
            <a:r>
              <a:rPr sz="1700" dirty="0"/>
              <a:t>is</a:t>
            </a:r>
            <a:r>
              <a:rPr sz="1700" spc="-15" dirty="0"/>
              <a:t> </a:t>
            </a:r>
            <a:r>
              <a:rPr sz="1700" dirty="0"/>
              <a:t>more</a:t>
            </a:r>
            <a:r>
              <a:rPr sz="1700" spc="-10" dirty="0"/>
              <a:t> </a:t>
            </a:r>
            <a:r>
              <a:rPr sz="1700" dirty="0"/>
              <a:t>than</a:t>
            </a:r>
            <a:r>
              <a:rPr sz="1700" spc="-5" dirty="0"/>
              <a:t> </a:t>
            </a:r>
            <a:r>
              <a:rPr sz="1700" dirty="0"/>
              <a:t>a</a:t>
            </a:r>
            <a:r>
              <a:rPr sz="1700" spc="-10" dirty="0"/>
              <a:t> </a:t>
            </a:r>
            <a:r>
              <a:rPr sz="1700" dirty="0"/>
              <a:t>gathering</a:t>
            </a:r>
            <a:r>
              <a:rPr sz="1700" spc="-5" dirty="0"/>
              <a:t> </a:t>
            </a:r>
            <a:r>
              <a:rPr sz="1700" dirty="0"/>
              <a:t>–</a:t>
            </a:r>
            <a:r>
              <a:rPr sz="1700" spc="-5" dirty="0"/>
              <a:t> </a:t>
            </a:r>
            <a:r>
              <a:rPr sz="1700" dirty="0"/>
              <a:t>it</a:t>
            </a:r>
            <a:r>
              <a:rPr sz="1700" spc="-25" dirty="0"/>
              <a:t> </a:t>
            </a:r>
            <a:r>
              <a:rPr sz="1700" dirty="0"/>
              <a:t>is</a:t>
            </a:r>
            <a:r>
              <a:rPr sz="1700" spc="-5" dirty="0"/>
              <a:t> </a:t>
            </a:r>
            <a:r>
              <a:rPr sz="1700" spc="-50" dirty="0"/>
              <a:t>a </a:t>
            </a:r>
            <a:r>
              <a:rPr sz="1700" dirty="0"/>
              <a:t>platform</a:t>
            </a:r>
            <a:r>
              <a:rPr sz="1700" spc="-35" dirty="0"/>
              <a:t> </a:t>
            </a:r>
            <a:r>
              <a:rPr sz="1700" dirty="0"/>
              <a:t>for</a:t>
            </a:r>
            <a:r>
              <a:rPr sz="1700" spc="5" dirty="0"/>
              <a:t> </a:t>
            </a:r>
            <a:r>
              <a:rPr sz="1700" dirty="0"/>
              <a:t>growth,</a:t>
            </a:r>
            <a:r>
              <a:rPr sz="1700" spc="-10" dirty="0"/>
              <a:t> </a:t>
            </a:r>
            <a:r>
              <a:rPr sz="1700" dirty="0"/>
              <a:t>knowledge-sharing,</a:t>
            </a:r>
            <a:r>
              <a:rPr sz="1700" spc="-45" dirty="0"/>
              <a:t> </a:t>
            </a:r>
            <a:r>
              <a:rPr sz="1700" dirty="0"/>
              <a:t>and collaboration,</a:t>
            </a:r>
            <a:r>
              <a:rPr sz="1700" spc="-35" dirty="0"/>
              <a:t> </a:t>
            </a:r>
            <a:r>
              <a:rPr sz="1700" dirty="0"/>
              <a:t>forming</a:t>
            </a:r>
            <a:r>
              <a:rPr sz="1700" spc="-30" dirty="0"/>
              <a:t> </a:t>
            </a:r>
            <a:r>
              <a:rPr sz="1700" spc="-50" dirty="0"/>
              <a:t>a </a:t>
            </a:r>
            <a:r>
              <a:rPr sz="1700" dirty="0"/>
              <a:t>cornerstone</a:t>
            </a:r>
            <a:r>
              <a:rPr sz="1700" spc="-20" dirty="0"/>
              <a:t> </a:t>
            </a:r>
            <a:r>
              <a:rPr sz="1700" dirty="0"/>
              <a:t>for</a:t>
            </a:r>
            <a:r>
              <a:rPr sz="1700" spc="-25" dirty="0"/>
              <a:t> </a:t>
            </a:r>
            <a:r>
              <a:rPr sz="1700" b="1" spc="-10" dirty="0">
                <a:latin typeface="Century Gothic"/>
                <a:cs typeface="Century Gothic"/>
              </a:rPr>
              <a:t>sustainable</a:t>
            </a:r>
            <a:r>
              <a:rPr sz="1700" b="1" spc="-5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land</a:t>
            </a:r>
            <a:r>
              <a:rPr sz="1700" b="1" spc="-20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reform</a:t>
            </a:r>
            <a:r>
              <a:rPr sz="1700" b="1" spc="-35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and</a:t>
            </a:r>
            <a:r>
              <a:rPr sz="1700" b="1" spc="-15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agricultural</a:t>
            </a:r>
            <a:r>
              <a:rPr sz="1700" b="1" spc="-20" dirty="0">
                <a:latin typeface="Century Gothic"/>
                <a:cs typeface="Century Gothic"/>
              </a:rPr>
              <a:t> </a:t>
            </a:r>
            <a:r>
              <a:rPr sz="1700" b="1" spc="-10" dirty="0">
                <a:latin typeface="Century Gothic"/>
                <a:cs typeface="Century Gothic"/>
              </a:rPr>
              <a:t>success</a:t>
            </a:r>
            <a:r>
              <a:rPr sz="1700" spc="-10" dirty="0"/>
              <a:t>.</a:t>
            </a:r>
            <a:endParaRPr sz="1700">
              <a:latin typeface="Century Gothic"/>
              <a:cs typeface="Century Gothic"/>
            </a:endParaRPr>
          </a:p>
          <a:p>
            <a:pPr marL="12700" marR="88900">
              <a:lnSpc>
                <a:spcPct val="100000"/>
              </a:lnSpc>
              <a:spcBef>
                <a:spcPts val="1000"/>
              </a:spcBef>
            </a:pPr>
            <a:r>
              <a:rPr sz="1700" dirty="0"/>
              <a:t>Recognising</a:t>
            </a:r>
            <a:r>
              <a:rPr sz="1700" spc="-50" dirty="0"/>
              <a:t> </a:t>
            </a:r>
            <a:r>
              <a:rPr sz="1700" dirty="0"/>
              <a:t>the</a:t>
            </a:r>
            <a:r>
              <a:rPr sz="1700" spc="-5" dirty="0"/>
              <a:t> </a:t>
            </a:r>
            <a:r>
              <a:rPr sz="1700" dirty="0"/>
              <a:t>vital</a:t>
            </a:r>
            <a:r>
              <a:rPr sz="1700" spc="-10" dirty="0"/>
              <a:t> </a:t>
            </a:r>
            <a:r>
              <a:rPr sz="1700" dirty="0"/>
              <a:t>role</a:t>
            </a:r>
            <a:r>
              <a:rPr sz="1700" spc="-55" dirty="0"/>
              <a:t> </a:t>
            </a:r>
            <a:r>
              <a:rPr sz="1700" dirty="0"/>
              <a:t>of</a:t>
            </a:r>
            <a:r>
              <a:rPr sz="1700" spc="5" dirty="0"/>
              <a:t> </a:t>
            </a:r>
            <a:r>
              <a:rPr sz="1700" b="1" dirty="0">
                <a:latin typeface="Century Gothic"/>
                <a:cs typeface="Century Gothic"/>
              </a:rPr>
              <a:t>livestock</a:t>
            </a:r>
            <a:r>
              <a:rPr sz="1700" b="1" spc="-20" dirty="0">
                <a:latin typeface="Century Gothic"/>
                <a:cs typeface="Century Gothic"/>
              </a:rPr>
              <a:t> </a:t>
            </a:r>
            <a:r>
              <a:rPr sz="1700" dirty="0"/>
              <a:t>in</a:t>
            </a:r>
            <a:r>
              <a:rPr sz="1700" spc="-30" dirty="0"/>
              <a:t> </a:t>
            </a:r>
            <a:r>
              <a:rPr sz="1700" dirty="0"/>
              <a:t>grain</a:t>
            </a:r>
            <a:r>
              <a:rPr sz="1700" spc="-20" dirty="0"/>
              <a:t> </a:t>
            </a:r>
            <a:r>
              <a:rPr sz="1700" dirty="0"/>
              <a:t>farming</a:t>
            </a:r>
            <a:r>
              <a:rPr sz="1700" spc="-40" dirty="0"/>
              <a:t> </a:t>
            </a:r>
            <a:r>
              <a:rPr sz="1700" dirty="0"/>
              <a:t>operations,</a:t>
            </a:r>
            <a:r>
              <a:rPr sz="1700" spc="-25" dirty="0"/>
              <a:t> </a:t>
            </a:r>
            <a:r>
              <a:rPr sz="1700" spc="-20" dirty="0"/>
              <a:t>this </a:t>
            </a:r>
            <a:r>
              <a:rPr sz="1700" dirty="0"/>
              <a:t>year’s</a:t>
            </a:r>
            <a:r>
              <a:rPr sz="1700" spc="-10" dirty="0"/>
              <a:t> </a:t>
            </a:r>
            <a:r>
              <a:rPr sz="1700" dirty="0"/>
              <a:t>programme</a:t>
            </a:r>
            <a:r>
              <a:rPr sz="1700" spc="-20" dirty="0"/>
              <a:t> </a:t>
            </a:r>
            <a:r>
              <a:rPr sz="1700" dirty="0"/>
              <a:t>also</a:t>
            </a:r>
            <a:r>
              <a:rPr sz="1700" spc="-35" dirty="0"/>
              <a:t> </a:t>
            </a:r>
            <a:r>
              <a:rPr sz="1700" dirty="0"/>
              <a:t>includes</a:t>
            </a:r>
            <a:r>
              <a:rPr sz="1700" spc="-50" dirty="0"/>
              <a:t> </a:t>
            </a:r>
            <a:r>
              <a:rPr sz="1700" dirty="0"/>
              <a:t>a</a:t>
            </a:r>
            <a:r>
              <a:rPr sz="1700" spc="-5" dirty="0"/>
              <a:t> </a:t>
            </a:r>
            <a:r>
              <a:rPr sz="1700" dirty="0"/>
              <a:t>strong</a:t>
            </a:r>
            <a:r>
              <a:rPr sz="1700" spc="-10" dirty="0"/>
              <a:t> </a:t>
            </a:r>
            <a:r>
              <a:rPr sz="1700" dirty="0"/>
              <a:t>livestock</a:t>
            </a:r>
            <a:r>
              <a:rPr sz="1700" spc="-35" dirty="0"/>
              <a:t> </a:t>
            </a:r>
            <a:r>
              <a:rPr sz="1700" dirty="0"/>
              <a:t>component.</a:t>
            </a:r>
            <a:r>
              <a:rPr sz="1700" spc="-20" dirty="0"/>
              <a:t> </a:t>
            </a:r>
            <a:r>
              <a:rPr sz="1700" spc="-25" dirty="0"/>
              <a:t>By </a:t>
            </a:r>
            <a:r>
              <a:rPr sz="1700" dirty="0"/>
              <a:t>bringing</a:t>
            </a:r>
            <a:r>
              <a:rPr sz="1700" spc="-15" dirty="0"/>
              <a:t> </a:t>
            </a:r>
            <a:r>
              <a:rPr sz="1700" dirty="0"/>
              <a:t>together</a:t>
            </a:r>
            <a:r>
              <a:rPr sz="1700" spc="-30" dirty="0"/>
              <a:t> </a:t>
            </a:r>
            <a:r>
              <a:rPr sz="1700" dirty="0"/>
              <a:t>grain</a:t>
            </a:r>
            <a:r>
              <a:rPr sz="1700" spc="-15" dirty="0"/>
              <a:t> </a:t>
            </a:r>
            <a:r>
              <a:rPr sz="1700" dirty="0"/>
              <a:t>and</a:t>
            </a:r>
            <a:r>
              <a:rPr sz="1700" spc="-5" dirty="0"/>
              <a:t> </a:t>
            </a:r>
            <a:r>
              <a:rPr sz="1700" dirty="0"/>
              <a:t>livestock</a:t>
            </a:r>
            <a:r>
              <a:rPr sz="1700" spc="-35" dirty="0"/>
              <a:t> </a:t>
            </a:r>
            <a:r>
              <a:rPr sz="1700" dirty="0"/>
              <a:t>perspectives,</a:t>
            </a:r>
            <a:r>
              <a:rPr sz="1700" spc="-20" dirty="0"/>
              <a:t> </a:t>
            </a:r>
            <a:r>
              <a:rPr sz="1700" dirty="0"/>
              <a:t>the</a:t>
            </a:r>
            <a:r>
              <a:rPr sz="1700" spc="-20" dirty="0"/>
              <a:t> </a:t>
            </a:r>
            <a:r>
              <a:rPr sz="1700" spc="-10" dirty="0"/>
              <a:t>Ukukhula </a:t>
            </a:r>
            <a:r>
              <a:rPr sz="1700" dirty="0"/>
              <a:t>Conference</a:t>
            </a:r>
            <a:r>
              <a:rPr sz="1700" spc="-45" dirty="0"/>
              <a:t> </a:t>
            </a:r>
            <a:r>
              <a:rPr sz="1700" dirty="0"/>
              <a:t>promises</a:t>
            </a:r>
            <a:r>
              <a:rPr sz="1700" spc="-50" dirty="0"/>
              <a:t> </a:t>
            </a:r>
            <a:r>
              <a:rPr sz="1700" dirty="0"/>
              <a:t>a</a:t>
            </a:r>
            <a:r>
              <a:rPr sz="1700" spc="-25" dirty="0"/>
              <a:t> </a:t>
            </a:r>
            <a:r>
              <a:rPr sz="1700" b="1" dirty="0">
                <a:latin typeface="Century Gothic"/>
                <a:cs typeface="Century Gothic"/>
              </a:rPr>
              <a:t>truly</a:t>
            </a:r>
            <a:r>
              <a:rPr sz="1700" b="1" spc="-40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comprehensive</a:t>
            </a:r>
            <a:r>
              <a:rPr sz="1700" b="1" spc="-35" dirty="0">
                <a:latin typeface="Century Gothic"/>
                <a:cs typeface="Century Gothic"/>
              </a:rPr>
              <a:t> </a:t>
            </a:r>
            <a:r>
              <a:rPr sz="1700" b="1" dirty="0">
                <a:latin typeface="Century Gothic"/>
                <a:cs typeface="Century Gothic"/>
              </a:rPr>
              <a:t>dialogue</a:t>
            </a:r>
            <a:r>
              <a:rPr sz="1700" b="1" spc="-35" dirty="0">
                <a:latin typeface="Century Gothic"/>
                <a:cs typeface="Century Gothic"/>
              </a:rPr>
              <a:t> </a:t>
            </a:r>
            <a:r>
              <a:rPr sz="1700" dirty="0"/>
              <a:t>on</a:t>
            </a:r>
            <a:r>
              <a:rPr sz="1700" spc="-30" dirty="0"/>
              <a:t> </a:t>
            </a:r>
            <a:r>
              <a:rPr sz="1700" spc="-10" dirty="0"/>
              <a:t>building </a:t>
            </a:r>
            <a:r>
              <a:rPr sz="1700" b="1" dirty="0">
                <a:latin typeface="Century Gothic"/>
                <a:cs typeface="Century Gothic"/>
              </a:rPr>
              <a:t>resilient</a:t>
            </a:r>
            <a:r>
              <a:rPr sz="1700" dirty="0"/>
              <a:t>,</a:t>
            </a:r>
            <a:r>
              <a:rPr sz="1700" spc="-50" dirty="0"/>
              <a:t> </a:t>
            </a:r>
            <a:r>
              <a:rPr sz="1700" b="1" dirty="0">
                <a:latin typeface="Century Gothic"/>
                <a:cs typeface="Century Gothic"/>
              </a:rPr>
              <a:t>profitable</a:t>
            </a:r>
            <a:r>
              <a:rPr sz="1700" dirty="0"/>
              <a:t>,</a:t>
            </a:r>
            <a:r>
              <a:rPr sz="1700" spc="-85" dirty="0"/>
              <a:t> </a:t>
            </a:r>
            <a:r>
              <a:rPr sz="1700" dirty="0"/>
              <a:t>and</a:t>
            </a:r>
            <a:r>
              <a:rPr sz="1700" spc="-70" dirty="0"/>
              <a:t> </a:t>
            </a:r>
            <a:r>
              <a:rPr sz="1700" b="1" dirty="0">
                <a:latin typeface="Century Gothic"/>
                <a:cs typeface="Century Gothic"/>
              </a:rPr>
              <a:t>inclusive</a:t>
            </a:r>
            <a:r>
              <a:rPr sz="1700" b="1" spc="-45" dirty="0">
                <a:latin typeface="Century Gothic"/>
                <a:cs typeface="Century Gothic"/>
              </a:rPr>
              <a:t> </a:t>
            </a:r>
            <a:r>
              <a:rPr sz="1700" dirty="0"/>
              <a:t>farming</a:t>
            </a:r>
            <a:r>
              <a:rPr sz="1700" spc="-85" dirty="0"/>
              <a:t> </a:t>
            </a:r>
            <a:r>
              <a:rPr sz="1700" spc="-10" dirty="0"/>
              <a:t>enterprises.</a:t>
            </a:r>
            <a:endParaRPr sz="1700">
              <a:latin typeface="Century Gothic"/>
              <a:cs typeface="Century Gothic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74332" cy="260301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63"/>
            <a:ext cx="12192000" cy="6858000"/>
            <a:chOff x="0" y="63"/>
            <a:chExt cx="12192000" cy="6858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51143"/>
              <a:ext cx="8743950" cy="8068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7950" y="6246952"/>
              <a:ext cx="2851150" cy="4157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34425" y="63"/>
              <a:ext cx="3457575" cy="60515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5431" y="4849253"/>
              <a:ext cx="3536569" cy="11779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6"/>
              <a:ext cx="1682115" cy="5999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49191" y="3281718"/>
              <a:ext cx="8242808" cy="274548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43749" y="38"/>
              <a:ext cx="4483100" cy="6027420"/>
            </a:xfrm>
            <a:custGeom>
              <a:avLst/>
              <a:gdLst/>
              <a:ahLst/>
              <a:cxnLst/>
              <a:rect l="l" t="t" r="r" b="b"/>
              <a:pathLst>
                <a:path w="4483100" h="6027420">
                  <a:moveTo>
                    <a:pt x="4483100" y="0"/>
                  </a:moveTo>
                  <a:lnTo>
                    <a:pt x="0" y="0"/>
                  </a:lnTo>
                  <a:lnTo>
                    <a:pt x="0" y="6027165"/>
                  </a:lnTo>
                  <a:lnTo>
                    <a:pt x="4483100" y="6027165"/>
                  </a:lnTo>
                  <a:lnTo>
                    <a:pt x="4483100" y="0"/>
                  </a:lnTo>
                  <a:close/>
                </a:path>
              </a:pathLst>
            </a:custGeom>
            <a:solidFill>
              <a:srgbClr val="FFFFFF">
                <a:alpha val="6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8068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0000"/>
                </a:solidFill>
              </a:rPr>
              <a:t>WHY</a:t>
            </a:r>
            <a:r>
              <a:rPr sz="3200" spc="-65" dirty="0">
                <a:solidFill>
                  <a:srgbClr val="000000"/>
                </a:solidFill>
              </a:rPr>
              <a:t> </a:t>
            </a:r>
            <a:r>
              <a:rPr sz="3200" b="1" spc="-10" dirty="0">
                <a:solidFill>
                  <a:srgbClr val="000000"/>
                </a:solidFill>
                <a:latin typeface="Century Gothic"/>
                <a:cs typeface="Century Gothic"/>
              </a:rPr>
              <a:t>“UKUKHULA”?</a:t>
            </a:r>
            <a:endParaRPr sz="32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6689" y="1519554"/>
            <a:ext cx="3838575" cy="4000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latin typeface="Century Gothic"/>
                <a:cs typeface="Century Gothic"/>
              </a:rPr>
              <a:t>Ukukhula</a:t>
            </a:r>
            <a:r>
              <a:rPr sz="1600" i="1" spc="-5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means</a:t>
            </a:r>
            <a:r>
              <a:rPr sz="1600" spc="-50" dirty="0">
                <a:latin typeface="Century Gothic"/>
                <a:cs typeface="Century Gothic"/>
              </a:rPr>
              <a:t> </a:t>
            </a:r>
            <a:r>
              <a:rPr sz="1600" b="1" dirty="0">
                <a:latin typeface="Century Gothic"/>
                <a:cs typeface="Century Gothic"/>
              </a:rPr>
              <a:t>“growth”</a:t>
            </a:r>
            <a:r>
              <a:rPr sz="1600" b="1" spc="-5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in</a:t>
            </a:r>
            <a:r>
              <a:rPr sz="1600" spc="-5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isiZulu</a:t>
            </a:r>
            <a:r>
              <a:rPr sz="1600" spc="-50" dirty="0">
                <a:latin typeface="Century Gothic"/>
                <a:cs typeface="Century Gothic"/>
              </a:rPr>
              <a:t> </a:t>
            </a:r>
            <a:r>
              <a:rPr sz="1600" spc="-25" dirty="0">
                <a:latin typeface="Century Gothic"/>
                <a:cs typeface="Century Gothic"/>
              </a:rPr>
              <a:t>and</a:t>
            </a:r>
            <a:endParaRPr sz="1600">
              <a:latin typeface="Century Gothic"/>
              <a:cs typeface="Century Gothic"/>
            </a:endParaRPr>
          </a:p>
          <a:p>
            <a:pPr marL="12700" marR="99060">
              <a:lnSpc>
                <a:spcPct val="170000"/>
              </a:lnSpc>
              <a:spcBef>
                <a:spcPts val="5"/>
              </a:spcBef>
            </a:pPr>
            <a:r>
              <a:rPr sz="1600" dirty="0">
                <a:latin typeface="Century Gothic"/>
                <a:cs typeface="Century Gothic"/>
              </a:rPr>
              <a:t>isiXhosa.</a:t>
            </a:r>
            <a:r>
              <a:rPr sz="1600" spc="-2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It</a:t>
            </a:r>
            <a:r>
              <a:rPr sz="1600" spc="-6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reflects</a:t>
            </a:r>
            <a:r>
              <a:rPr sz="1600" spc="-1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not</a:t>
            </a:r>
            <a:r>
              <a:rPr sz="1600" spc="-3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only</a:t>
            </a:r>
            <a:r>
              <a:rPr sz="1600" spc="-2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the</a:t>
            </a:r>
            <a:r>
              <a:rPr sz="1600" spc="-20" dirty="0">
                <a:latin typeface="Century Gothic"/>
                <a:cs typeface="Century Gothic"/>
              </a:rPr>
              <a:t> </a:t>
            </a:r>
            <a:r>
              <a:rPr sz="1600" spc="-10" dirty="0">
                <a:latin typeface="Century Gothic"/>
                <a:cs typeface="Century Gothic"/>
              </a:rPr>
              <a:t>growth </a:t>
            </a:r>
            <a:r>
              <a:rPr sz="1600" dirty="0">
                <a:latin typeface="Century Gothic"/>
                <a:cs typeface="Century Gothic"/>
              </a:rPr>
              <a:t>of</a:t>
            </a:r>
            <a:r>
              <a:rPr sz="1600" spc="-3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crops</a:t>
            </a:r>
            <a:r>
              <a:rPr sz="1600" spc="-3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and</a:t>
            </a:r>
            <a:r>
              <a:rPr sz="1600" spc="-3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livestock,</a:t>
            </a:r>
            <a:r>
              <a:rPr sz="1600" spc="-5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but</a:t>
            </a:r>
            <a:r>
              <a:rPr sz="1600" spc="-3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also</a:t>
            </a:r>
            <a:r>
              <a:rPr sz="1600" spc="-50" dirty="0">
                <a:latin typeface="Century Gothic"/>
                <a:cs typeface="Century Gothic"/>
              </a:rPr>
              <a:t> </a:t>
            </a:r>
            <a:r>
              <a:rPr sz="1600" spc="-25" dirty="0">
                <a:latin typeface="Century Gothic"/>
                <a:cs typeface="Century Gothic"/>
              </a:rPr>
              <a:t>the </a:t>
            </a:r>
            <a:r>
              <a:rPr sz="1600" b="1" dirty="0">
                <a:latin typeface="Century Gothic"/>
                <a:cs typeface="Century Gothic"/>
              </a:rPr>
              <a:t>growth</a:t>
            </a:r>
            <a:r>
              <a:rPr sz="1600" b="1" spc="-50" dirty="0">
                <a:latin typeface="Century Gothic"/>
                <a:cs typeface="Century Gothic"/>
              </a:rPr>
              <a:t> </a:t>
            </a:r>
            <a:r>
              <a:rPr sz="1600" b="1" dirty="0">
                <a:latin typeface="Century Gothic"/>
                <a:cs typeface="Century Gothic"/>
              </a:rPr>
              <a:t>of</a:t>
            </a:r>
            <a:r>
              <a:rPr sz="1600" b="1" spc="-40" dirty="0">
                <a:latin typeface="Century Gothic"/>
                <a:cs typeface="Century Gothic"/>
              </a:rPr>
              <a:t> </a:t>
            </a:r>
            <a:r>
              <a:rPr sz="1600" b="1" dirty="0">
                <a:latin typeface="Century Gothic"/>
                <a:cs typeface="Century Gothic"/>
              </a:rPr>
              <a:t>farmers,</a:t>
            </a:r>
            <a:r>
              <a:rPr sz="1600" b="1" spc="-55" dirty="0">
                <a:latin typeface="Century Gothic"/>
                <a:cs typeface="Century Gothic"/>
              </a:rPr>
              <a:t> </a:t>
            </a:r>
            <a:r>
              <a:rPr sz="1600" b="1" dirty="0">
                <a:latin typeface="Century Gothic"/>
                <a:cs typeface="Century Gothic"/>
              </a:rPr>
              <a:t>communities,</a:t>
            </a:r>
            <a:r>
              <a:rPr sz="1600" b="1" spc="-40" dirty="0">
                <a:latin typeface="Century Gothic"/>
                <a:cs typeface="Century Gothic"/>
              </a:rPr>
              <a:t> </a:t>
            </a:r>
            <a:r>
              <a:rPr sz="1600" b="1" spc="-25" dirty="0">
                <a:latin typeface="Century Gothic"/>
                <a:cs typeface="Century Gothic"/>
              </a:rPr>
              <a:t>and </a:t>
            </a:r>
            <a:r>
              <a:rPr sz="1600" b="1" dirty="0">
                <a:latin typeface="Century Gothic"/>
                <a:cs typeface="Century Gothic"/>
              </a:rPr>
              <a:t>the</a:t>
            </a:r>
            <a:r>
              <a:rPr sz="1600" b="1" spc="-75" dirty="0">
                <a:latin typeface="Century Gothic"/>
                <a:cs typeface="Century Gothic"/>
              </a:rPr>
              <a:t> </a:t>
            </a:r>
            <a:r>
              <a:rPr sz="1600" b="1" dirty="0">
                <a:latin typeface="Century Gothic"/>
                <a:cs typeface="Century Gothic"/>
              </a:rPr>
              <a:t>agricultural</a:t>
            </a:r>
            <a:r>
              <a:rPr sz="1600" b="1" spc="-50" dirty="0">
                <a:latin typeface="Century Gothic"/>
                <a:cs typeface="Century Gothic"/>
              </a:rPr>
              <a:t> </a:t>
            </a:r>
            <a:r>
              <a:rPr sz="1600" b="1" dirty="0">
                <a:latin typeface="Century Gothic"/>
                <a:cs typeface="Century Gothic"/>
              </a:rPr>
              <a:t>economy</a:t>
            </a:r>
            <a:r>
              <a:rPr sz="1600" dirty="0">
                <a:latin typeface="Century Gothic"/>
                <a:cs typeface="Century Gothic"/>
              </a:rPr>
              <a:t>.</a:t>
            </a:r>
            <a:r>
              <a:rPr sz="1600" spc="-70" dirty="0">
                <a:latin typeface="Century Gothic"/>
                <a:cs typeface="Century Gothic"/>
              </a:rPr>
              <a:t> </a:t>
            </a:r>
            <a:r>
              <a:rPr sz="1600" spc="-25" dirty="0">
                <a:latin typeface="Century Gothic"/>
                <a:cs typeface="Century Gothic"/>
              </a:rPr>
              <a:t>The </a:t>
            </a:r>
            <a:r>
              <a:rPr sz="1600" dirty="0">
                <a:latin typeface="Century Gothic"/>
                <a:cs typeface="Century Gothic"/>
              </a:rPr>
              <a:t>Ukukhula</a:t>
            </a:r>
            <a:r>
              <a:rPr sz="1600" spc="-7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Conference</a:t>
            </a:r>
            <a:r>
              <a:rPr sz="1600" spc="-45" dirty="0">
                <a:latin typeface="Century Gothic"/>
                <a:cs typeface="Century Gothic"/>
              </a:rPr>
              <a:t> </a:t>
            </a:r>
            <a:r>
              <a:rPr sz="1600" spc="-10" dirty="0">
                <a:latin typeface="Century Gothic"/>
                <a:cs typeface="Century Gothic"/>
              </a:rPr>
              <a:t>symbolises</a:t>
            </a:r>
            <a:r>
              <a:rPr sz="1600" spc="-80" dirty="0">
                <a:latin typeface="Century Gothic"/>
                <a:cs typeface="Century Gothic"/>
              </a:rPr>
              <a:t> </a:t>
            </a:r>
            <a:r>
              <a:rPr sz="1600" spc="-50" dirty="0">
                <a:latin typeface="Century Gothic"/>
                <a:cs typeface="Century Gothic"/>
              </a:rPr>
              <a:t>a </a:t>
            </a:r>
            <a:r>
              <a:rPr sz="1600" b="1" dirty="0">
                <a:latin typeface="Century Gothic"/>
                <a:cs typeface="Century Gothic"/>
              </a:rPr>
              <a:t>collective</a:t>
            </a:r>
            <a:r>
              <a:rPr sz="1600" b="1" spc="-10" dirty="0">
                <a:latin typeface="Century Gothic"/>
                <a:cs typeface="Century Gothic"/>
              </a:rPr>
              <a:t> commitment</a:t>
            </a:r>
            <a:r>
              <a:rPr sz="1600" b="1" spc="-65" dirty="0">
                <a:latin typeface="Century Gothic"/>
                <a:cs typeface="Century Gothic"/>
              </a:rPr>
              <a:t> </a:t>
            </a:r>
            <a:r>
              <a:rPr sz="1600" spc="-25" dirty="0">
                <a:latin typeface="Century Gothic"/>
                <a:cs typeface="Century Gothic"/>
              </a:rPr>
              <a:t>to </a:t>
            </a:r>
            <a:r>
              <a:rPr sz="1600" b="1" dirty="0">
                <a:latin typeface="Century Gothic"/>
                <a:cs typeface="Century Gothic"/>
              </a:rPr>
              <a:t>transformation</a:t>
            </a:r>
            <a:r>
              <a:rPr sz="1600" dirty="0">
                <a:latin typeface="Century Gothic"/>
                <a:cs typeface="Century Gothic"/>
              </a:rPr>
              <a:t>,</a:t>
            </a:r>
            <a:r>
              <a:rPr sz="1600" spc="-85" dirty="0">
                <a:latin typeface="Century Gothic"/>
                <a:cs typeface="Century Gothic"/>
              </a:rPr>
              <a:t> </a:t>
            </a:r>
            <a:r>
              <a:rPr sz="1600" b="1" dirty="0">
                <a:latin typeface="Century Gothic"/>
                <a:cs typeface="Century Gothic"/>
              </a:rPr>
              <a:t>sustainability</a:t>
            </a:r>
            <a:r>
              <a:rPr sz="1600" dirty="0">
                <a:latin typeface="Century Gothic"/>
                <a:cs typeface="Century Gothic"/>
              </a:rPr>
              <a:t>,</a:t>
            </a:r>
            <a:r>
              <a:rPr sz="1600" spc="-8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and</a:t>
            </a:r>
            <a:r>
              <a:rPr sz="1600" spc="-90" dirty="0">
                <a:latin typeface="Century Gothic"/>
                <a:cs typeface="Century Gothic"/>
              </a:rPr>
              <a:t> </a:t>
            </a:r>
            <a:r>
              <a:rPr sz="1600" spc="-50" dirty="0">
                <a:latin typeface="Century Gothic"/>
                <a:cs typeface="Century Gothic"/>
              </a:rPr>
              <a:t>a </a:t>
            </a:r>
            <a:r>
              <a:rPr sz="1600" b="1" dirty="0">
                <a:latin typeface="Century Gothic"/>
                <a:cs typeface="Century Gothic"/>
              </a:rPr>
              <a:t>thriving</a:t>
            </a:r>
            <a:r>
              <a:rPr sz="1600" b="1" spc="-35" dirty="0">
                <a:latin typeface="Century Gothic"/>
                <a:cs typeface="Century Gothic"/>
              </a:rPr>
              <a:t> </a:t>
            </a:r>
            <a:r>
              <a:rPr sz="1600" b="1" dirty="0">
                <a:latin typeface="Century Gothic"/>
                <a:cs typeface="Century Gothic"/>
              </a:rPr>
              <a:t>future</a:t>
            </a:r>
            <a:r>
              <a:rPr sz="1600" b="1" spc="-50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for</a:t>
            </a:r>
            <a:r>
              <a:rPr sz="1600" spc="-4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South</a:t>
            </a:r>
            <a:r>
              <a:rPr sz="1600" spc="-30" dirty="0">
                <a:latin typeface="Century Gothic"/>
                <a:cs typeface="Century Gothic"/>
              </a:rPr>
              <a:t> </a:t>
            </a:r>
            <a:r>
              <a:rPr sz="1600" spc="-10" dirty="0">
                <a:latin typeface="Century Gothic"/>
                <a:cs typeface="Century Gothic"/>
              </a:rPr>
              <a:t>African farming.</a:t>
            </a:r>
            <a:endParaRPr sz="1600">
              <a:latin typeface="Century Gothic"/>
              <a:cs typeface="Century Gothic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6027206"/>
            <a:ext cx="12192000" cy="831215"/>
            <a:chOff x="0" y="6027206"/>
            <a:chExt cx="12192000" cy="83121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027206"/>
              <a:ext cx="12192000" cy="83079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7950" y="6246952"/>
              <a:ext cx="2851150" cy="4157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83750" y="6170726"/>
              <a:ext cx="1682115" cy="5999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4425" y="0"/>
              <a:ext cx="3457575" cy="68452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51143"/>
              <a:ext cx="12192000" cy="8068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7950" y="6246952"/>
              <a:ext cx="2851150" cy="4157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74332" cy="2603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5431" y="4849253"/>
              <a:ext cx="3536569" cy="11779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6"/>
              <a:ext cx="1682115" cy="59994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77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CONFERENCE</a:t>
            </a:r>
            <a:r>
              <a:rPr spc="-65" dirty="0"/>
              <a:t> </a:t>
            </a:r>
            <a:r>
              <a:rPr b="1" spc="-10" dirty="0">
                <a:latin typeface="Century Gothic"/>
                <a:cs typeface="Century Gothic"/>
              </a:rPr>
              <a:t>THEME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594">
              <a:lnSpc>
                <a:spcPct val="110000"/>
              </a:lnSpc>
              <a:spcBef>
                <a:spcPts val="100"/>
              </a:spcBef>
            </a:pPr>
            <a:r>
              <a:rPr sz="1900" dirty="0">
                <a:solidFill>
                  <a:srgbClr val="3C6369"/>
                </a:solidFill>
              </a:rPr>
              <a:t>The</a:t>
            </a:r>
            <a:r>
              <a:rPr sz="1900" spc="-40" dirty="0">
                <a:solidFill>
                  <a:srgbClr val="3C6369"/>
                </a:solidFill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PGP</a:t>
            </a:r>
            <a:r>
              <a:rPr sz="1900" b="1" spc="-3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Ukukhula</a:t>
            </a:r>
            <a:r>
              <a:rPr sz="1900" b="1" spc="-7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spc="-10" dirty="0">
                <a:solidFill>
                  <a:srgbClr val="3C6369"/>
                </a:solidFill>
                <a:latin typeface="Century Gothic"/>
                <a:cs typeface="Century Gothic"/>
              </a:rPr>
              <a:t>Conference</a:t>
            </a:r>
            <a:r>
              <a:rPr sz="1900" b="1" spc="-4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solidFill>
                  <a:srgbClr val="3C6369"/>
                </a:solidFill>
              </a:rPr>
              <a:t>embraces</a:t>
            </a:r>
            <a:r>
              <a:rPr sz="1900" spc="-30" dirty="0">
                <a:solidFill>
                  <a:srgbClr val="3C6369"/>
                </a:solidFill>
              </a:rPr>
              <a:t> </a:t>
            </a:r>
            <a:r>
              <a:rPr sz="1900" dirty="0">
                <a:solidFill>
                  <a:srgbClr val="3C6369"/>
                </a:solidFill>
              </a:rPr>
              <a:t>the</a:t>
            </a:r>
            <a:r>
              <a:rPr sz="1900" spc="-40" dirty="0">
                <a:solidFill>
                  <a:srgbClr val="3C6369"/>
                </a:solidFill>
              </a:rPr>
              <a:t> </a:t>
            </a:r>
            <a:r>
              <a:rPr sz="1900" dirty="0">
                <a:solidFill>
                  <a:srgbClr val="3C6369"/>
                </a:solidFill>
              </a:rPr>
              <a:t>theme</a:t>
            </a:r>
            <a:r>
              <a:rPr sz="1900" spc="-20" dirty="0">
                <a:solidFill>
                  <a:srgbClr val="3C6369"/>
                </a:solidFill>
              </a:rPr>
              <a:t> </a:t>
            </a:r>
            <a:r>
              <a:rPr sz="1900" b="1" spc="-10" dirty="0">
                <a:solidFill>
                  <a:srgbClr val="3C6369"/>
                </a:solidFill>
                <a:latin typeface="Century Gothic"/>
                <a:cs typeface="Century Gothic"/>
              </a:rPr>
              <a:t>“Setting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the</a:t>
            </a:r>
            <a:r>
              <a:rPr sz="1900" b="1" spc="-3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Pace</a:t>
            </a:r>
            <a:r>
              <a:rPr sz="1900" b="1" spc="-2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for</a:t>
            </a:r>
            <a:r>
              <a:rPr sz="1900" b="1" spc="-2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the</a:t>
            </a:r>
            <a:r>
              <a:rPr sz="1900" b="1" spc="-2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spc="-10" dirty="0">
                <a:solidFill>
                  <a:srgbClr val="3C6369"/>
                </a:solidFill>
                <a:latin typeface="Century Gothic"/>
                <a:cs typeface="Century Gothic"/>
              </a:rPr>
              <a:t>Farmer.”</a:t>
            </a:r>
            <a:endParaRPr sz="1900">
              <a:latin typeface="Century Gothic"/>
              <a:cs typeface="Century Gothic"/>
            </a:endParaRPr>
          </a:p>
          <a:p>
            <a:pPr marL="12700" marR="144780">
              <a:lnSpc>
                <a:spcPct val="110100"/>
              </a:lnSpc>
              <a:spcBef>
                <a:spcPts val="995"/>
              </a:spcBef>
            </a:pPr>
            <a:r>
              <a:rPr sz="1900" dirty="0"/>
              <a:t>It</a:t>
            </a:r>
            <a:r>
              <a:rPr sz="1900" spc="-40" dirty="0"/>
              <a:t> </a:t>
            </a:r>
            <a:r>
              <a:rPr sz="1900" dirty="0"/>
              <a:t>calls</a:t>
            </a:r>
            <a:r>
              <a:rPr sz="1900" spc="-35" dirty="0"/>
              <a:t> </a:t>
            </a:r>
            <a:r>
              <a:rPr sz="1900" dirty="0"/>
              <a:t>on</a:t>
            </a:r>
            <a:r>
              <a:rPr sz="1900" spc="-25" dirty="0"/>
              <a:t> </a:t>
            </a:r>
            <a:r>
              <a:rPr sz="1900" dirty="0"/>
              <a:t>farmers</a:t>
            </a:r>
            <a:r>
              <a:rPr sz="1900" spc="-20" dirty="0"/>
              <a:t> </a:t>
            </a:r>
            <a:r>
              <a:rPr sz="1900" dirty="0"/>
              <a:t>to</a:t>
            </a:r>
            <a:r>
              <a:rPr sz="1900" spc="-20" dirty="0"/>
              <a:t> </a:t>
            </a:r>
            <a:r>
              <a:rPr sz="1900" b="1" dirty="0">
                <a:latin typeface="Century Gothic"/>
                <a:cs typeface="Century Gothic"/>
              </a:rPr>
              <a:t>move</a:t>
            </a:r>
            <a:r>
              <a:rPr sz="1900" b="1" spc="-4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forward</a:t>
            </a:r>
            <a:r>
              <a:rPr sz="1900" b="1" spc="-15" dirty="0">
                <a:latin typeface="Century Gothic"/>
                <a:cs typeface="Century Gothic"/>
              </a:rPr>
              <a:t> </a:t>
            </a:r>
            <a:r>
              <a:rPr sz="1900" dirty="0"/>
              <a:t>with</a:t>
            </a:r>
            <a:r>
              <a:rPr sz="1900" spc="-45" dirty="0"/>
              <a:t> </a:t>
            </a:r>
            <a:r>
              <a:rPr sz="1900" b="1" dirty="0">
                <a:latin typeface="Century Gothic"/>
                <a:cs typeface="Century Gothic"/>
              </a:rPr>
              <a:t>purpose</a:t>
            </a:r>
            <a:r>
              <a:rPr sz="1900" b="1" spc="-55" dirty="0">
                <a:latin typeface="Century Gothic"/>
                <a:cs typeface="Century Gothic"/>
              </a:rPr>
              <a:t> </a:t>
            </a:r>
            <a:r>
              <a:rPr sz="1900" dirty="0"/>
              <a:t>and</a:t>
            </a:r>
            <a:r>
              <a:rPr sz="1900" spc="-20" dirty="0"/>
              <a:t> </a:t>
            </a:r>
            <a:r>
              <a:rPr sz="1900" b="1" spc="-10" dirty="0">
                <a:latin typeface="Century Gothic"/>
                <a:cs typeface="Century Gothic"/>
              </a:rPr>
              <a:t>speed</a:t>
            </a:r>
            <a:r>
              <a:rPr sz="1900" spc="-10" dirty="0"/>
              <a:t>, </a:t>
            </a:r>
            <a:r>
              <a:rPr sz="1900" dirty="0"/>
              <a:t>tackling</a:t>
            </a:r>
            <a:r>
              <a:rPr sz="1900" spc="-80" dirty="0"/>
              <a:t> </a:t>
            </a:r>
            <a:r>
              <a:rPr sz="1900" dirty="0"/>
              <a:t>challenges</a:t>
            </a:r>
            <a:r>
              <a:rPr sz="1900" spc="-30" dirty="0"/>
              <a:t> </a:t>
            </a:r>
            <a:r>
              <a:rPr sz="1900" dirty="0"/>
              <a:t>through</a:t>
            </a:r>
            <a:r>
              <a:rPr sz="1900" spc="-40" dirty="0"/>
              <a:t> </a:t>
            </a:r>
            <a:r>
              <a:rPr sz="1900" b="1" dirty="0">
                <a:latin typeface="Century Gothic"/>
                <a:cs typeface="Century Gothic"/>
              </a:rPr>
              <a:t>practical</a:t>
            </a:r>
            <a:r>
              <a:rPr sz="1900" b="1" spc="-5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solutions</a:t>
            </a:r>
            <a:r>
              <a:rPr sz="1900" b="1" spc="-60" dirty="0">
                <a:latin typeface="Century Gothic"/>
                <a:cs typeface="Century Gothic"/>
              </a:rPr>
              <a:t> </a:t>
            </a:r>
            <a:r>
              <a:rPr sz="1900" dirty="0"/>
              <a:t>and</a:t>
            </a:r>
            <a:r>
              <a:rPr sz="1900" spc="-60" dirty="0"/>
              <a:t> </a:t>
            </a:r>
            <a:r>
              <a:rPr sz="1900" b="1" spc="-20" dirty="0">
                <a:latin typeface="Century Gothic"/>
                <a:cs typeface="Century Gothic"/>
              </a:rPr>
              <a:t>bold </a:t>
            </a:r>
            <a:r>
              <a:rPr sz="1900" b="1" spc="-10" dirty="0">
                <a:latin typeface="Century Gothic"/>
                <a:cs typeface="Century Gothic"/>
              </a:rPr>
              <a:t>innovation</a:t>
            </a:r>
            <a:r>
              <a:rPr sz="1900" spc="-10" dirty="0"/>
              <a:t>.</a:t>
            </a:r>
            <a:endParaRPr sz="1900">
              <a:latin typeface="Century Gothic"/>
              <a:cs typeface="Century Gothic"/>
            </a:endParaRPr>
          </a:p>
          <a:p>
            <a:pPr marL="12700" marR="5080">
              <a:lnSpc>
                <a:spcPct val="110000"/>
              </a:lnSpc>
              <a:spcBef>
                <a:spcPts val="994"/>
              </a:spcBef>
            </a:pPr>
            <a:r>
              <a:rPr sz="1900" dirty="0"/>
              <a:t>This</a:t>
            </a:r>
            <a:r>
              <a:rPr sz="1900" spc="-45" dirty="0"/>
              <a:t> </a:t>
            </a:r>
            <a:r>
              <a:rPr sz="1900" dirty="0"/>
              <a:t>inaugural</a:t>
            </a:r>
            <a:r>
              <a:rPr sz="1900" spc="-60" dirty="0"/>
              <a:t> </a:t>
            </a:r>
            <a:r>
              <a:rPr sz="1900" dirty="0"/>
              <a:t>gathering</a:t>
            </a:r>
            <a:r>
              <a:rPr sz="1900" spc="-55" dirty="0"/>
              <a:t> </a:t>
            </a:r>
            <a:r>
              <a:rPr sz="1900" dirty="0"/>
              <a:t>aims</a:t>
            </a:r>
            <a:r>
              <a:rPr sz="1900" spc="-65" dirty="0"/>
              <a:t> </a:t>
            </a:r>
            <a:r>
              <a:rPr sz="1900" dirty="0"/>
              <a:t>to</a:t>
            </a:r>
            <a:r>
              <a:rPr sz="1900" spc="-40" dirty="0"/>
              <a:t> </a:t>
            </a:r>
            <a:r>
              <a:rPr sz="1900" b="1" dirty="0">
                <a:latin typeface="Century Gothic"/>
                <a:cs typeface="Century Gothic"/>
              </a:rPr>
              <a:t>unite</a:t>
            </a:r>
            <a:r>
              <a:rPr sz="1900" b="1" spc="-5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farmers,</a:t>
            </a:r>
            <a:r>
              <a:rPr sz="1900" b="1" spc="-3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leaders,</a:t>
            </a:r>
            <a:r>
              <a:rPr sz="1900" b="1" spc="-50" dirty="0">
                <a:latin typeface="Century Gothic"/>
                <a:cs typeface="Century Gothic"/>
              </a:rPr>
              <a:t> </a:t>
            </a:r>
            <a:r>
              <a:rPr sz="1900" b="1" spc="-25" dirty="0">
                <a:latin typeface="Century Gothic"/>
                <a:cs typeface="Century Gothic"/>
              </a:rPr>
              <a:t>and </a:t>
            </a:r>
            <a:r>
              <a:rPr sz="1900" b="1" dirty="0">
                <a:latin typeface="Century Gothic"/>
                <a:cs typeface="Century Gothic"/>
              </a:rPr>
              <a:t>stakeholders</a:t>
            </a:r>
            <a:r>
              <a:rPr sz="1900" b="1" spc="-75" dirty="0">
                <a:latin typeface="Century Gothic"/>
                <a:cs typeface="Century Gothic"/>
              </a:rPr>
              <a:t> </a:t>
            </a:r>
            <a:r>
              <a:rPr sz="1900" dirty="0"/>
              <a:t>to</a:t>
            </a:r>
            <a:r>
              <a:rPr sz="1900" spc="-65" dirty="0"/>
              <a:t> </a:t>
            </a:r>
            <a:r>
              <a:rPr sz="1900" b="1" dirty="0">
                <a:latin typeface="Century Gothic"/>
                <a:cs typeface="Century Gothic"/>
              </a:rPr>
              <a:t>spark</a:t>
            </a:r>
            <a:r>
              <a:rPr sz="1900" b="1" spc="-7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collaboration</a:t>
            </a:r>
            <a:r>
              <a:rPr sz="1900" dirty="0"/>
              <a:t>,</a:t>
            </a:r>
            <a:r>
              <a:rPr sz="1900" spc="-70" dirty="0"/>
              <a:t> </a:t>
            </a:r>
            <a:r>
              <a:rPr sz="1900" b="1" dirty="0">
                <a:latin typeface="Century Gothic"/>
                <a:cs typeface="Century Gothic"/>
              </a:rPr>
              <a:t>mentorship</a:t>
            </a:r>
            <a:r>
              <a:rPr sz="1900" dirty="0"/>
              <a:t>,</a:t>
            </a:r>
            <a:r>
              <a:rPr sz="1900" spc="-80" dirty="0"/>
              <a:t> </a:t>
            </a:r>
            <a:r>
              <a:rPr sz="1900" spc="-25" dirty="0"/>
              <a:t>and </a:t>
            </a:r>
            <a:r>
              <a:rPr sz="1900" b="1" dirty="0">
                <a:latin typeface="Century Gothic"/>
                <a:cs typeface="Century Gothic"/>
              </a:rPr>
              <a:t>transformation</a:t>
            </a:r>
            <a:r>
              <a:rPr sz="1900" b="1" spc="-35" dirty="0">
                <a:latin typeface="Century Gothic"/>
                <a:cs typeface="Century Gothic"/>
              </a:rPr>
              <a:t> </a:t>
            </a:r>
            <a:r>
              <a:rPr sz="1900" dirty="0"/>
              <a:t>–</a:t>
            </a:r>
            <a:r>
              <a:rPr sz="1900" spc="-55" dirty="0"/>
              <a:t> </a:t>
            </a:r>
            <a:r>
              <a:rPr sz="1900" dirty="0"/>
              <a:t>laying</a:t>
            </a:r>
            <a:r>
              <a:rPr sz="1900" spc="-70" dirty="0"/>
              <a:t> </a:t>
            </a:r>
            <a:r>
              <a:rPr sz="1900" dirty="0"/>
              <a:t>the</a:t>
            </a:r>
            <a:r>
              <a:rPr sz="1900" spc="-45" dirty="0"/>
              <a:t> </a:t>
            </a:r>
            <a:r>
              <a:rPr sz="1900" dirty="0"/>
              <a:t>foundation</a:t>
            </a:r>
            <a:r>
              <a:rPr sz="1900" spc="-35" dirty="0"/>
              <a:t> </a:t>
            </a:r>
            <a:r>
              <a:rPr sz="1900" dirty="0"/>
              <a:t>for</a:t>
            </a:r>
            <a:r>
              <a:rPr sz="1900" spc="-45" dirty="0"/>
              <a:t> </a:t>
            </a:r>
            <a:r>
              <a:rPr sz="1900" dirty="0"/>
              <a:t>an</a:t>
            </a:r>
            <a:r>
              <a:rPr sz="1900" spc="-50" dirty="0"/>
              <a:t> </a:t>
            </a:r>
            <a:r>
              <a:rPr sz="1900" dirty="0"/>
              <a:t>annual</a:t>
            </a:r>
            <a:r>
              <a:rPr sz="1900" spc="-40" dirty="0"/>
              <a:t> </a:t>
            </a:r>
            <a:r>
              <a:rPr sz="1900" spc="-10" dirty="0"/>
              <a:t>platform </a:t>
            </a:r>
            <a:r>
              <a:rPr sz="1900" dirty="0"/>
              <a:t>that</a:t>
            </a:r>
            <a:r>
              <a:rPr sz="1900" spc="-20" dirty="0"/>
              <a:t> </a:t>
            </a:r>
            <a:r>
              <a:rPr sz="1900" dirty="0"/>
              <a:t>drives</a:t>
            </a:r>
            <a:r>
              <a:rPr sz="1900" spc="-45" dirty="0"/>
              <a:t> </a:t>
            </a:r>
            <a:r>
              <a:rPr sz="1900" b="1" dirty="0">
                <a:latin typeface="Century Gothic"/>
                <a:cs typeface="Century Gothic"/>
              </a:rPr>
              <a:t>inclusive</a:t>
            </a:r>
            <a:r>
              <a:rPr sz="1900" b="1" spc="-5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growth </a:t>
            </a:r>
            <a:r>
              <a:rPr sz="1900" dirty="0"/>
              <a:t>in</a:t>
            </a:r>
            <a:r>
              <a:rPr sz="1900" spc="-45" dirty="0"/>
              <a:t> </a:t>
            </a:r>
            <a:r>
              <a:rPr sz="1900" dirty="0"/>
              <a:t>South</a:t>
            </a:r>
            <a:r>
              <a:rPr sz="1900" spc="-15" dirty="0"/>
              <a:t> </a:t>
            </a:r>
            <a:r>
              <a:rPr sz="1900" dirty="0"/>
              <a:t>African</a:t>
            </a:r>
            <a:r>
              <a:rPr sz="1900" spc="-55" dirty="0"/>
              <a:t> </a:t>
            </a:r>
            <a:r>
              <a:rPr sz="1900" spc="-10" dirty="0"/>
              <a:t>agriculture.</a:t>
            </a:r>
            <a:endParaRPr sz="19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2200" y="0"/>
              <a:ext cx="3470782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51143"/>
              <a:ext cx="12192000" cy="8068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7950" y="6246952"/>
              <a:ext cx="2851150" cy="4157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74332" cy="2603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5431" y="4849253"/>
              <a:ext cx="3536569" cy="11779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6"/>
              <a:ext cx="1682115" cy="59994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100"/>
              </a:lnSpc>
              <a:spcBef>
                <a:spcPts val="100"/>
              </a:spcBef>
            </a:pPr>
            <a:r>
              <a:rPr b="1" dirty="0">
                <a:latin typeface="Century Gothic"/>
                <a:cs typeface="Century Gothic"/>
              </a:rPr>
              <a:t>CONFERENCE</a:t>
            </a:r>
            <a:r>
              <a:rPr b="1" spc="-250" dirty="0">
                <a:latin typeface="Century Gothic"/>
                <a:cs typeface="Century Gothic"/>
              </a:rPr>
              <a:t> </a:t>
            </a:r>
            <a:r>
              <a:rPr b="1" spc="-10" dirty="0">
                <a:latin typeface="Century Gothic"/>
                <a:cs typeface="Century Gothic"/>
              </a:rPr>
              <a:t>STRUCTURE</a:t>
            </a:r>
          </a:p>
          <a:p>
            <a:pPr marL="12700">
              <a:lnSpc>
                <a:spcPts val="4100"/>
              </a:lnSpc>
            </a:pPr>
            <a:r>
              <a:rPr dirty="0"/>
              <a:t>AT</a:t>
            </a:r>
            <a:r>
              <a:rPr spc="-2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spc="-10" dirty="0"/>
              <a:t>GLANCE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94943" y="1765211"/>
            <a:ext cx="7333615" cy="3718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30530">
              <a:lnSpc>
                <a:spcPct val="100000"/>
              </a:lnSpc>
              <a:spcBef>
                <a:spcPts val="95"/>
              </a:spcBef>
            </a:pP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Opening</a:t>
            </a:r>
            <a:r>
              <a:rPr sz="1900" b="1" spc="-6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Session</a:t>
            </a:r>
            <a:r>
              <a:rPr sz="1900" b="1" spc="-7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–</a:t>
            </a:r>
            <a:r>
              <a:rPr sz="1900" spc="-7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National</a:t>
            </a:r>
            <a:r>
              <a:rPr sz="1900" spc="-6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insights,</a:t>
            </a:r>
            <a:r>
              <a:rPr sz="1900" spc="-7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sector</a:t>
            </a:r>
            <a:r>
              <a:rPr sz="1900" spc="-6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challenges,</a:t>
            </a:r>
            <a:r>
              <a:rPr sz="1900" spc="-30" dirty="0">
                <a:latin typeface="Century Gothic"/>
                <a:cs typeface="Century Gothic"/>
              </a:rPr>
              <a:t> </a:t>
            </a:r>
            <a:r>
              <a:rPr sz="1900" spc="-25" dirty="0">
                <a:latin typeface="Century Gothic"/>
                <a:cs typeface="Century Gothic"/>
              </a:rPr>
              <a:t>and </a:t>
            </a:r>
            <a:r>
              <a:rPr sz="1900" dirty="0">
                <a:latin typeface="Century Gothic"/>
                <a:cs typeface="Century Gothic"/>
              </a:rPr>
              <a:t>the</a:t>
            </a:r>
            <a:r>
              <a:rPr sz="1900" spc="-3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way</a:t>
            </a:r>
            <a:r>
              <a:rPr sz="1900" spc="-20" dirty="0">
                <a:latin typeface="Century Gothic"/>
                <a:cs typeface="Century Gothic"/>
              </a:rPr>
              <a:t> </a:t>
            </a:r>
            <a:r>
              <a:rPr sz="1900" spc="-10" dirty="0">
                <a:latin typeface="Century Gothic"/>
                <a:cs typeface="Century Gothic"/>
              </a:rPr>
              <a:t>forward.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Commercial</a:t>
            </a:r>
            <a:r>
              <a:rPr sz="1900" b="1" spc="-6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Development</a:t>
            </a:r>
            <a:r>
              <a:rPr sz="1900" b="1" spc="-6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Farmers</a:t>
            </a:r>
            <a:r>
              <a:rPr sz="1900" b="1" spc="-5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–</a:t>
            </a:r>
            <a:r>
              <a:rPr sz="1900" spc="-6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Focusing</a:t>
            </a:r>
            <a:r>
              <a:rPr sz="1900" spc="-5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on</a:t>
            </a:r>
            <a:r>
              <a:rPr sz="1900" spc="-5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growth</a:t>
            </a:r>
            <a:r>
              <a:rPr sz="1900" spc="-45" dirty="0">
                <a:latin typeface="Century Gothic"/>
                <a:cs typeface="Century Gothic"/>
              </a:rPr>
              <a:t> </a:t>
            </a:r>
            <a:r>
              <a:rPr sz="1900" spc="-25" dirty="0">
                <a:latin typeface="Century Gothic"/>
                <a:cs typeface="Century Gothic"/>
              </a:rPr>
              <a:t>and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dirty="0">
                <a:latin typeface="Century Gothic"/>
                <a:cs typeface="Century Gothic"/>
              </a:rPr>
              <a:t>opportunities</a:t>
            </a:r>
            <a:r>
              <a:rPr sz="1900" spc="-8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for</a:t>
            </a:r>
            <a:r>
              <a:rPr sz="1900" spc="-75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commercial</a:t>
            </a:r>
            <a:r>
              <a:rPr sz="1900" spc="-75" dirty="0">
                <a:latin typeface="Century Gothic"/>
                <a:cs typeface="Century Gothic"/>
              </a:rPr>
              <a:t> </a:t>
            </a:r>
            <a:r>
              <a:rPr sz="1900" spc="-10" dirty="0">
                <a:latin typeface="Century Gothic"/>
                <a:cs typeface="Century Gothic"/>
              </a:rPr>
              <a:t>producers.</a:t>
            </a:r>
            <a:endParaRPr sz="190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  <a:spcBef>
                <a:spcPts val="1005"/>
              </a:spcBef>
            </a:pP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Small</a:t>
            </a:r>
            <a:r>
              <a:rPr sz="1900" b="1" spc="-5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Development</a:t>
            </a:r>
            <a:r>
              <a:rPr sz="1900" b="1" spc="-4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dirty="0">
                <a:solidFill>
                  <a:srgbClr val="3C6369"/>
                </a:solidFill>
                <a:latin typeface="Century Gothic"/>
                <a:cs typeface="Century Gothic"/>
              </a:rPr>
              <a:t>Farmers</a:t>
            </a:r>
            <a:r>
              <a:rPr sz="1900" b="1" spc="-35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–</a:t>
            </a:r>
            <a:r>
              <a:rPr sz="1900" spc="-4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Practical</a:t>
            </a:r>
            <a:r>
              <a:rPr sz="1900" spc="-6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solutions</a:t>
            </a:r>
            <a:r>
              <a:rPr sz="1900" spc="-20" dirty="0">
                <a:latin typeface="Century Gothic"/>
                <a:cs typeface="Century Gothic"/>
              </a:rPr>
              <a:t> </a:t>
            </a:r>
            <a:r>
              <a:rPr sz="1900" dirty="0">
                <a:latin typeface="Century Gothic"/>
                <a:cs typeface="Century Gothic"/>
              </a:rPr>
              <a:t>for</a:t>
            </a:r>
            <a:r>
              <a:rPr sz="1900" spc="-40" dirty="0">
                <a:latin typeface="Century Gothic"/>
                <a:cs typeface="Century Gothic"/>
              </a:rPr>
              <a:t> </a:t>
            </a:r>
            <a:r>
              <a:rPr sz="1900" spc="-20" dirty="0">
                <a:latin typeface="Century Gothic"/>
                <a:cs typeface="Century Gothic"/>
              </a:rPr>
              <a:t>small-</a:t>
            </a:r>
            <a:r>
              <a:rPr sz="1900" spc="-10" dirty="0">
                <a:latin typeface="Century Gothic"/>
                <a:cs typeface="Century Gothic"/>
              </a:rPr>
              <a:t>scale producers.</a:t>
            </a:r>
            <a:endParaRPr sz="19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1900">
              <a:latin typeface="Century Gothic"/>
              <a:cs typeface="Century Gothic"/>
            </a:endParaRPr>
          </a:p>
          <a:p>
            <a:pPr marL="12700" marR="17145">
              <a:lnSpc>
                <a:spcPct val="100000"/>
              </a:lnSpc>
            </a:pPr>
            <a:r>
              <a:rPr sz="1900" i="1" dirty="0">
                <a:latin typeface="Century Gothic"/>
                <a:cs typeface="Century Gothic"/>
              </a:rPr>
              <a:t>The</a:t>
            </a:r>
            <a:r>
              <a:rPr sz="1900" i="1" spc="-75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Conference</a:t>
            </a:r>
            <a:r>
              <a:rPr sz="1900" i="1" spc="-7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concludes</a:t>
            </a:r>
            <a:r>
              <a:rPr sz="1900" i="1" spc="-4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with</a:t>
            </a:r>
            <a:r>
              <a:rPr sz="1900" i="1" spc="-6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the</a:t>
            </a:r>
            <a:r>
              <a:rPr sz="1900" i="1" spc="-45" dirty="0">
                <a:latin typeface="Century Gothic"/>
                <a:cs typeface="Century Gothic"/>
              </a:rPr>
              <a:t> </a:t>
            </a:r>
            <a:r>
              <a:rPr sz="1900" b="1" i="1" dirty="0">
                <a:solidFill>
                  <a:srgbClr val="3C6369"/>
                </a:solidFill>
                <a:latin typeface="Century Gothic"/>
                <a:cs typeface="Century Gothic"/>
              </a:rPr>
              <a:t>“Day</a:t>
            </a:r>
            <a:r>
              <a:rPr sz="1900" b="1" i="1" spc="-7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i="1" dirty="0">
                <a:solidFill>
                  <a:srgbClr val="3C6369"/>
                </a:solidFill>
                <a:latin typeface="Century Gothic"/>
                <a:cs typeface="Century Gothic"/>
              </a:rPr>
              <a:t>of</a:t>
            </a:r>
            <a:r>
              <a:rPr sz="1900" b="1" i="1" spc="-5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b="1" i="1" dirty="0">
                <a:solidFill>
                  <a:srgbClr val="3C6369"/>
                </a:solidFill>
                <a:latin typeface="Century Gothic"/>
                <a:cs typeface="Century Gothic"/>
              </a:rPr>
              <a:t>Celebration”</a:t>
            </a:r>
            <a:r>
              <a:rPr sz="1900" b="1" i="1" spc="-50" dirty="0">
                <a:solidFill>
                  <a:srgbClr val="3C6369"/>
                </a:solidFill>
                <a:latin typeface="Century Gothic"/>
                <a:cs typeface="Century Gothic"/>
              </a:rPr>
              <a:t> </a:t>
            </a:r>
            <a:r>
              <a:rPr sz="1900" i="1" spc="-20" dirty="0">
                <a:latin typeface="Century Gothic"/>
                <a:cs typeface="Century Gothic"/>
              </a:rPr>
              <a:t>gala </a:t>
            </a:r>
            <a:r>
              <a:rPr sz="1900" i="1" dirty="0">
                <a:latin typeface="Century Gothic"/>
                <a:cs typeface="Century Gothic"/>
              </a:rPr>
              <a:t>event</a:t>
            </a:r>
            <a:r>
              <a:rPr sz="1900" i="1" spc="-4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in</a:t>
            </a:r>
            <a:r>
              <a:rPr sz="1900" i="1" spc="-55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the</a:t>
            </a:r>
            <a:r>
              <a:rPr sz="1900" i="1" spc="-6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evening,</a:t>
            </a:r>
            <a:r>
              <a:rPr sz="1900" i="1" spc="-1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an</a:t>
            </a:r>
            <a:r>
              <a:rPr sz="1900" i="1" spc="-4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annual</a:t>
            </a:r>
            <a:r>
              <a:rPr sz="1900" i="1" spc="-3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event</a:t>
            </a:r>
            <a:r>
              <a:rPr sz="1900" i="1" spc="-35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on</a:t>
            </a:r>
            <a:r>
              <a:rPr sz="1900" i="1" spc="-45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the</a:t>
            </a:r>
            <a:r>
              <a:rPr sz="1900" i="1" spc="-5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Grain</a:t>
            </a:r>
            <a:r>
              <a:rPr sz="1900" i="1" spc="-30" dirty="0">
                <a:latin typeface="Century Gothic"/>
                <a:cs typeface="Century Gothic"/>
              </a:rPr>
              <a:t> </a:t>
            </a:r>
            <a:r>
              <a:rPr sz="1900" i="1" spc="-25" dirty="0">
                <a:latin typeface="Century Gothic"/>
                <a:cs typeface="Century Gothic"/>
              </a:rPr>
              <a:t>SA </a:t>
            </a:r>
            <a:r>
              <a:rPr sz="1900" i="1" dirty="0">
                <a:latin typeface="Century Gothic"/>
                <a:cs typeface="Century Gothic"/>
              </a:rPr>
              <a:t>calendar,</a:t>
            </a:r>
            <a:r>
              <a:rPr sz="1900" i="1" spc="-7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honouring</a:t>
            </a:r>
            <a:r>
              <a:rPr sz="1900" i="1" spc="-35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outstanding</a:t>
            </a:r>
            <a:r>
              <a:rPr sz="1900" i="1" spc="-7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farmers</a:t>
            </a:r>
            <a:r>
              <a:rPr sz="1900" i="1" spc="-7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who</a:t>
            </a:r>
            <a:r>
              <a:rPr sz="1900" i="1" spc="-65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have</a:t>
            </a:r>
            <a:r>
              <a:rPr sz="1900" i="1" spc="-75" dirty="0">
                <a:latin typeface="Century Gothic"/>
                <a:cs typeface="Century Gothic"/>
              </a:rPr>
              <a:t> </a:t>
            </a:r>
            <a:r>
              <a:rPr sz="1900" i="1" spc="-10" dirty="0">
                <a:latin typeface="Century Gothic"/>
                <a:cs typeface="Century Gothic"/>
              </a:rPr>
              <a:t>broken </a:t>
            </a:r>
            <a:r>
              <a:rPr sz="1900" i="1" dirty="0">
                <a:latin typeface="Century Gothic"/>
                <a:cs typeface="Century Gothic"/>
              </a:rPr>
              <a:t>barriers</a:t>
            </a:r>
            <a:r>
              <a:rPr sz="1900" i="1" spc="-5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and</a:t>
            </a:r>
            <a:r>
              <a:rPr sz="1900" i="1" spc="-5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achieved</a:t>
            </a:r>
            <a:r>
              <a:rPr sz="1900" i="1" spc="-4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excellence</a:t>
            </a:r>
            <a:r>
              <a:rPr sz="1900" i="1" spc="-55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in</a:t>
            </a:r>
            <a:r>
              <a:rPr sz="1900" i="1" spc="-60" dirty="0">
                <a:latin typeface="Century Gothic"/>
                <a:cs typeface="Century Gothic"/>
              </a:rPr>
              <a:t> </a:t>
            </a:r>
            <a:r>
              <a:rPr sz="1900" i="1" dirty="0">
                <a:latin typeface="Century Gothic"/>
                <a:cs typeface="Century Gothic"/>
              </a:rPr>
              <a:t>grain</a:t>
            </a:r>
            <a:r>
              <a:rPr sz="1900" i="1" spc="-45" dirty="0">
                <a:latin typeface="Century Gothic"/>
                <a:cs typeface="Century Gothic"/>
              </a:rPr>
              <a:t> </a:t>
            </a:r>
            <a:r>
              <a:rPr sz="1900" i="1" spc="-10" dirty="0">
                <a:latin typeface="Century Gothic"/>
                <a:cs typeface="Century Gothic"/>
              </a:rPr>
              <a:t>production.</a:t>
            </a:r>
            <a:endParaRPr sz="19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6689" y="930909"/>
            <a:ext cx="8496300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100"/>
              </a:lnSpc>
              <a:spcBef>
                <a:spcPts val="100"/>
              </a:spcBef>
            </a:pPr>
            <a:r>
              <a:rPr b="1" dirty="0">
                <a:latin typeface="Century Gothic"/>
                <a:cs typeface="Century Gothic"/>
              </a:rPr>
              <a:t>COMMERCIAL</a:t>
            </a:r>
            <a:r>
              <a:rPr b="1" spc="-22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DEVELOPMENT</a:t>
            </a:r>
            <a:r>
              <a:rPr b="1" spc="-235" dirty="0">
                <a:latin typeface="Century Gothic"/>
                <a:cs typeface="Century Gothic"/>
              </a:rPr>
              <a:t> </a:t>
            </a:r>
            <a:r>
              <a:rPr b="1" spc="-10" dirty="0">
                <a:latin typeface="Century Gothic"/>
                <a:cs typeface="Century Gothic"/>
              </a:rPr>
              <a:t>FARMERS</a:t>
            </a:r>
          </a:p>
          <a:p>
            <a:pPr marL="12700">
              <a:lnSpc>
                <a:spcPts val="4100"/>
              </a:lnSpc>
            </a:pPr>
            <a:r>
              <a:rPr dirty="0"/>
              <a:t>SESSION </a:t>
            </a:r>
            <a:r>
              <a:rPr spc="-10" dirty="0"/>
              <a:t>THEMES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4425" y="0"/>
              <a:ext cx="3457575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51142"/>
              <a:ext cx="12192000" cy="8068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7949" y="6246952"/>
              <a:ext cx="2851150" cy="4157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74332" cy="2603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5430" y="4849253"/>
              <a:ext cx="3536569" cy="11779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4"/>
              <a:ext cx="1682115" cy="59994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94943" y="585596"/>
            <a:ext cx="7451725" cy="5060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620"/>
              </a:lnSpc>
              <a:spcBef>
                <a:spcPts val="105"/>
              </a:spcBef>
            </a:pPr>
            <a:r>
              <a:rPr sz="2300" b="1" dirty="0">
                <a:solidFill>
                  <a:srgbClr val="B79738"/>
                </a:solidFill>
                <a:latin typeface="Century Gothic"/>
                <a:cs typeface="Century Gothic"/>
              </a:rPr>
              <a:t>SESSION</a:t>
            </a:r>
            <a:r>
              <a:rPr sz="2300" b="1" spc="-75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2300" b="1" spc="-25" dirty="0">
                <a:solidFill>
                  <a:srgbClr val="B79738"/>
                </a:solidFill>
                <a:latin typeface="Century Gothic"/>
                <a:cs typeface="Century Gothic"/>
              </a:rPr>
              <a:t>1:</a:t>
            </a:r>
            <a:endParaRPr sz="2300">
              <a:latin typeface="Century Gothic"/>
              <a:cs typeface="Century Gothic"/>
            </a:endParaRPr>
          </a:p>
          <a:p>
            <a:pPr marL="12700">
              <a:lnSpc>
                <a:spcPts val="2620"/>
              </a:lnSpc>
            </a:pPr>
            <a:r>
              <a:rPr sz="2300" b="1" dirty="0">
                <a:solidFill>
                  <a:srgbClr val="B79738"/>
                </a:solidFill>
                <a:latin typeface="Century Gothic"/>
                <a:cs typeface="Century Gothic"/>
              </a:rPr>
              <a:t>LAND</a:t>
            </a:r>
            <a:r>
              <a:rPr sz="2300" b="1" spc="-2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B79738"/>
                </a:solidFill>
                <a:latin typeface="Century Gothic"/>
                <a:cs typeface="Century Gothic"/>
              </a:rPr>
              <a:t>TENURE</a:t>
            </a:r>
            <a:r>
              <a:rPr sz="2300" b="1" spc="-1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B79738"/>
                </a:solidFill>
                <a:latin typeface="Century Gothic"/>
                <a:cs typeface="Century Gothic"/>
              </a:rPr>
              <a:t>–</a:t>
            </a:r>
            <a:r>
              <a:rPr sz="2300" b="1" spc="-15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B79738"/>
                </a:solidFill>
                <a:latin typeface="Century Gothic"/>
                <a:cs typeface="Century Gothic"/>
              </a:rPr>
              <a:t>UNLOCKING</a:t>
            </a:r>
            <a:r>
              <a:rPr sz="2300" b="1" spc="-4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B79738"/>
                </a:solidFill>
                <a:latin typeface="Century Gothic"/>
                <a:cs typeface="Century Gothic"/>
              </a:rPr>
              <a:t>THE</a:t>
            </a:r>
            <a:r>
              <a:rPr sz="2300" b="1" spc="-25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B79738"/>
                </a:solidFill>
                <a:latin typeface="Century Gothic"/>
                <a:cs typeface="Century Gothic"/>
              </a:rPr>
              <a:t>FUTURE</a:t>
            </a:r>
            <a:r>
              <a:rPr sz="2300" b="1" spc="-25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2300" b="1" dirty="0">
                <a:solidFill>
                  <a:srgbClr val="B79738"/>
                </a:solidFill>
                <a:latin typeface="Century Gothic"/>
                <a:cs typeface="Century Gothic"/>
              </a:rPr>
              <a:t>OF</a:t>
            </a:r>
            <a:r>
              <a:rPr sz="2300" b="1" spc="-20" dirty="0">
                <a:solidFill>
                  <a:srgbClr val="B79738"/>
                </a:solidFill>
                <a:latin typeface="Century Gothic"/>
                <a:cs typeface="Century Gothic"/>
              </a:rPr>
              <a:t> </a:t>
            </a:r>
            <a:r>
              <a:rPr sz="2300" b="1" spc="-10" dirty="0">
                <a:solidFill>
                  <a:srgbClr val="B79738"/>
                </a:solidFill>
                <a:latin typeface="Century Gothic"/>
                <a:cs typeface="Century Gothic"/>
              </a:rPr>
              <a:t>FARMING</a:t>
            </a:r>
            <a:endParaRPr sz="23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2300">
              <a:latin typeface="Century Gothic"/>
              <a:cs typeface="Century Gothic"/>
            </a:endParaRPr>
          </a:p>
          <a:p>
            <a:pPr marL="12700" marR="5080">
              <a:lnSpc>
                <a:spcPct val="100000"/>
              </a:lnSpc>
            </a:pPr>
            <a:r>
              <a:rPr sz="2300" dirty="0">
                <a:latin typeface="Century Gothic"/>
                <a:cs typeface="Century Gothic"/>
              </a:rPr>
              <a:t>Secure</a:t>
            </a:r>
            <a:r>
              <a:rPr sz="2300" spc="-2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land</a:t>
            </a:r>
            <a:r>
              <a:rPr sz="2300" spc="-2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access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is</a:t>
            </a:r>
            <a:r>
              <a:rPr sz="2300" spc="-2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the</a:t>
            </a:r>
            <a:r>
              <a:rPr sz="2300" spc="-2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foundation</a:t>
            </a:r>
            <a:r>
              <a:rPr sz="2300" spc="-5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of</a:t>
            </a:r>
            <a:r>
              <a:rPr sz="2300" spc="-15" dirty="0">
                <a:latin typeface="Century Gothic"/>
                <a:cs typeface="Century Gothic"/>
              </a:rPr>
              <a:t> </a:t>
            </a:r>
            <a:r>
              <a:rPr sz="2300" spc="-25" dirty="0">
                <a:latin typeface="Century Gothic"/>
                <a:cs typeface="Century Gothic"/>
              </a:rPr>
              <a:t>any </a:t>
            </a:r>
            <a:r>
              <a:rPr sz="2300" dirty="0">
                <a:latin typeface="Century Gothic"/>
                <a:cs typeface="Century Gothic"/>
              </a:rPr>
              <a:t>successful</a:t>
            </a:r>
            <a:r>
              <a:rPr sz="2300" spc="-5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farming</a:t>
            </a:r>
            <a:r>
              <a:rPr sz="2300" spc="-1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enterprise.</a:t>
            </a:r>
            <a:r>
              <a:rPr sz="2300" spc="-5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This</a:t>
            </a:r>
            <a:r>
              <a:rPr sz="2300" spc="-5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session</a:t>
            </a:r>
            <a:r>
              <a:rPr sz="2300" spc="-6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will</a:t>
            </a:r>
            <a:r>
              <a:rPr sz="2300" spc="-25" dirty="0">
                <a:latin typeface="Century Gothic"/>
                <a:cs typeface="Century Gothic"/>
              </a:rPr>
              <a:t> </a:t>
            </a:r>
            <a:r>
              <a:rPr sz="2300" spc="-10" dirty="0">
                <a:latin typeface="Century Gothic"/>
                <a:cs typeface="Century Gothic"/>
              </a:rPr>
              <a:t>feature </a:t>
            </a:r>
            <a:r>
              <a:rPr sz="2300" dirty="0">
                <a:latin typeface="Century Gothic"/>
                <a:cs typeface="Century Gothic"/>
              </a:rPr>
              <a:t>a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government</a:t>
            </a:r>
            <a:r>
              <a:rPr sz="2300" b="1" spc="-5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presentation</a:t>
            </a:r>
            <a:r>
              <a:rPr sz="2300" b="1" spc="-6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on</a:t>
            </a:r>
            <a:r>
              <a:rPr sz="2300" b="1" spc="-3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land</a:t>
            </a:r>
            <a:r>
              <a:rPr sz="2300" b="1" spc="-6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policy</a:t>
            </a:r>
            <a:r>
              <a:rPr sz="2300" b="1" spc="-4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and</a:t>
            </a:r>
            <a:r>
              <a:rPr sz="2300" b="1" spc="-45" dirty="0">
                <a:latin typeface="Century Gothic"/>
                <a:cs typeface="Century Gothic"/>
              </a:rPr>
              <a:t> </a:t>
            </a:r>
            <a:r>
              <a:rPr sz="2300" b="1" spc="-25" dirty="0">
                <a:latin typeface="Century Gothic"/>
                <a:cs typeface="Century Gothic"/>
              </a:rPr>
              <a:t>the </a:t>
            </a:r>
            <a:r>
              <a:rPr sz="2300" b="1" dirty="0">
                <a:latin typeface="Century Gothic"/>
                <a:cs typeface="Century Gothic"/>
              </a:rPr>
              <a:t>future</a:t>
            </a:r>
            <a:r>
              <a:rPr sz="2300" b="1" spc="-5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vision</a:t>
            </a:r>
            <a:r>
              <a:rPr sz="2300" b="1" spc="-4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for</a:t>
            </a:r>
            <a:r>
              <a:rPr sz="2300" b="1" spc="-2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reform</a:t>
            </a:r>
            <a:r>
              <a:rPr sz="2300" dirty="0">
                <a:latin typeface="Century Gothic"/>
                <a:cs typeface="Century Gothic"/>
              </a:rPr>
              <a:t>,</a:t>
            </a:r>
            <a:r>
              <a:rPr sz="2300" spc="-2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followed</a:t>
            </a:r>
            <a:r>
              <a:rPr sz="2300" spc="-6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by</a:t>
            </a:r>
            <a:r>
              <a:rPr sz="2300" spc="-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an</a:t>
            </a:r>
            <a:r>
              <a:rPr sz="2300" spc="-15" dirty="0">
                <a:latin typeface="Century Gothic"/>
                <a:cs typeface="Century Gothic"/>
              </a:rPr>
              <a:t> </a:t>
            </a:r>
            <a:r>
              <a:rPr sz="2300" spc="-20" dirty="0">
                <a:latin typeface="Century Gothic"/>
                <a:cs typeface="Century Gothic"/>
              </a:rPr>
              <a:t>open </a:t>
            </a:r>
            <a:r>
              <a:rPr sz="2300" dirty="0">
                <a:latin typeface="Century Gothic"/>
                <a:cs typeface="Century Gothic"/>
              </a:rPr>
              <a:t>discussion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exploring</a:t>
            </a:r>
            <a:r>
              <a:rPr sz="2300" spc="-5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the</a:t>
            </a:r>
            <a:r>
              <a:rPr sz="2300" spc="-2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critical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role</a:t>
            </a:r>
            <a:r>
              <a:rPr sz="2300" spc="-3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of </a:t>
            </a:r>
            <a:r>
              <a:rPr sz="2300" b="1" dirty="0">
                <a:latin typeface="Century Gothic"/>
                <a:cs typeface="Century Gothic"/>
              </a:rPr>
              <a:t>title</a:t>
            </a:r>
            <a:r>
              <a:rPr sz="2300" b="1" spc="-45" dirty="0">
                <a:latin typeface="Century Gothic"/>
                <a:cs typeface="Century Gothic"/>
              </a:rPr>
              <a:t> </a:t>
            </a:r>
            <a:r>
              <a:rPr sz="2300" b="1" spc="-10" dirty="0">
                <a:latin typeface="Century Gothic"/>
                <a:cs typeface="Century Gothic"/>
              </a:rPr>
              <a:t>deeds</a:t>
            </a:r>
            <a:r>
              <a:rPr sz="2300" spc="-10" dirty="0">
                <a:latin typeface="Century Gothic"/>
                <a:cs typeface="Century Gothic"/>
              </a:rPr>
              <a:t>, </a:t>
            </a:r>
            <a:r>
              <a:rPr sz="2300" dirty="0">
                <a:latin typeface="Century Gothic"/>
                <a:cs typeface="Century Gothic"/>
              </a:rPr>
              <a:t>the</a:t>
            </a:r>
            <a:r>
              <a:rPr sz="2300" spc="-2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practical</a:t>
            </a:r>
            <a:r>
              <a:rPr sz="2300" b="1" spc="-4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challenges</a:t>
            </a:r>
            <a:r>
              <a:rPr sz="2300" b="1" spc="-5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farmers</a:t>
            </a:r>
            <a:r>
              <a:rPr sz="2300" b="1" spc="-2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face</a:t>
            </a:r>
            <a:r>
              <a:rPr sz="2300" b="1" spc="-5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in</a:t>
            </a:r>
            <a:r>
              <a:rPr sz="2300" b="1" spc="-30" dirty="0">
                <a:latin typeface="Century Gothic"/>
                <a:cs typeface="Century Gothic"/>
              </a:rPr>
              <a:t> </a:t>
            </a:r>
            <a:r>
              <a:rPr sz="2300" b="1" spc="-10" dirty="0">
                <a:latin typeface="Century Gothic"/>
                <a:cs typeface="Century Gothic"/>
              </a:rPr>
              <a:t>accessing </a:t>
            </a:r>
            <a:r>
              <a:rPr sz="2300" b="1" dirty="0">
                <a:latin typeface="Century Gothic"/>
                <a:cs typeface="Century Gothic"/>
              </a:rPr>
              <a:t>land</a:t>
            </a:r>
            <a:r>
              <a:rPr sz="2300" dirty="0">
                <a:latin typeface="Century Gothic"/>
                <a:cs typeface="Century Gothic"/>
              </a:rPr>
              <a:t>,</a:t>
            </a:r>
            <a:r>
              <a:rPr sz="2300" spc="-4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and</a:t>
            </a:r>
            <a:r>
              <a:rPr sz="2300" spc="-2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the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need</a:t>
            </a:r>
            <a:r>
              <a:rPr sz="2300" spc="-2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for</a:t>
            </a:r>
            <a:r>
              <a:rPr sz="2300" spc="-2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greater</a:t>
            </a:r>
            <a:r>
              <a:rPr sz="2300" b="1" spc="-3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clarity</a:t>
            </a:r>
            <a:r>
              <a:rPr sz="2300" b="1" spc="-3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on</a:t>
            </a:r>
            <a:r>
              <a:rPr sz="2300" b="1" spc="-35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land</a:t>
            </a:r>
            <a:r>
              <a:rPr sz="2300" b="1" spc="-40" dirty="0">
                <a:latin typeface="Century Gothic"/>
                <a:cs typeface="Century Gothic"/>
              </a:rPr>
              <a:t> </a:t>
            </a:r>
            <a:r>
              <a:rPr sz="2300" b="1" spc="-10" dirty="0">
                <a:latin typeface="Century Gothic"/>
                <a:cs typeface="Century Gothic"/>
              </a:rPr>
              <a:t>reform </a:t>
            </a:r>
            <a:r>
              <a:rPr sz="2300" b="1" dirty="0">
                <a:latin typeface="Century Gothic"/>
                <a:cs typeface="Century Gothic"/>
              </a:rPr>
              <a:t>intentions</a:t>
            </a:r>
            <a:r>
              <a:rPr sz="2300" dirty="0">
                <a:latin typeface="Century Gothic"/>
                <a:cs typeface="Century Gothic"/>
              </a:rPr>
              <a:t>.</a:t>
            </a:r>
            <a:r>
              <a:rPr sz="2300" spc="-5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Together,</a:t>
            </a:r>
            <a:r>
              <a:rPr sz="2300" spc="-4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we</a:t>
            </a:r>
            <a:r>
              <a:rPr sz="2300" spc="-2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will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unpack</a:t>
            </a:r>
            <a:r>
              <a:rPr sz="2300" spc="-2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solutions</a:t>
            </a:r>
            <a:r>
              <a:rPr sz="2300" spc="-60" dirty="0">
                <a:latin typeface="Century Gothic"/>
                <a:cs typeface="Century Gothic"/>
              </a:rPr>
              <a:t> </a:t>
            </a:r>
            <a:r>
              <a:rPr sz="2300" spc="-20" dirty="0">
                <a:latin typeface="Century Gothic"/>
                <a:cs typeface="Century Gothic"/>
              </a:rPr>
              <a:t>that </a:t>
            </a:r>
            <a:r>
              <a:rPr sz="2300" dirty="0">
                <a:latin typeface="Century Gothic"/>
                <a:cs typeface="Century Gothic"/>
              </a:rPr>
              <a:t>can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empower</a:t>
            </a:r>
            <a:r>
              <a:rPr sz="2300" spc="-4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farmers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to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establish</a:t>
            </a:r>
            <a:r>
              <a:rPr sz="2300" spc="-6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long-</a:t>
            </a:r>
            <a:r>
              <a:rPr sz="2300" spc="-20" dirty="0">
                <a:latin typeface="Century Gothic"/>
                <a:cs typeface="Century Gothic"/>
              </a:rPr>
              <a:t>term </a:t>
            </a:r>
            <a:r>
              <a:rPr sz="2300" dirty="0">
                <a:latin typeface="Century Gothic"/>
                <a:cs typeface="Century Gothic"/>
              </a:rPr>
              <a:t>security,</a:t>
            </a:r>
            <a:r>
              <a:rPr sz="2300" spc="-5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unlock</a:t>
            </a:r>
            <a:r>
              <a:rPr sz="2300" spc="-4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financing,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and</a:t>
            </a:r>
            <a:r>
              <a:rPr sz="2300" spc="-15" dirty="0">
                <a:latin typeface="Century Gothic"/>
                <a:cs typeface="Century Gothic"/>
              </a:rPr>
              <a:t> </a:t>
            </a:r>
            <a:r>
              <a:rPr sz="2300" dirty="0">
                <a:latin typeface="Century Gothic"/>
                <a:cs typeface="Century Gothic"/>
              </a:rPr>
              <a:t>build</a:t>
            </a:r>
            <a:r>
              <a:rPr sz="2300" spc="-30" dirty="0">
                <a:latin typeface="Century Gothic"/>
                <a:cs typeface="Century Gothic"/>
              </a:rPr>
              <a:t> </a:t>
            </a:r>
            <a:r>
              <a:rPr sz="2300" spc="-10" dirty="0">
                <a:latin typeface="Century Gothic"/>
                <a:cs typeface="Century Gothic"/>
              </a:rPr>
              <a:t>thriving, </a:t>
            </a:r>
            <a:r>
              <a:rPr sz="2300" dirty="0">
                <a:latin typeface="Century Gothic"/>
                <a:cs typeface="Century Gothic"/>
              </a:rPr>
              <a:t>generational</a:t>
            </a:r>
            <a:r>
              <a:rPr sz="2300" spc="-105" dirty="0">
                <a:latin typeface="Century Gothic"/>
                <a:cs typeface="Century Gothic"/>
              </a:rPr>
              <a:t> </a:t>
            </a:r>
            <a:r>
              <a:rPr sz="2300" spc="-10" dirty="0">
                <a:latin typeface="Century Gothic"/>
                <a:cs typeface="Century Gothic"/>
              </a:rPr>
              <a:t>businesses.</a:t>
            </a:r>
            <a:endParaRPr sz="23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3"/>
            <a:ext cx="12192000" cy="6858000"/>
            <a:chOff x="0" y="-3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51062" y="-3"/>
              <a:ext cx="3440938" cy="6845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51142"/>
              <a:ext cx="12192000" cy="8068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7949" y="6246952"/>
              <a:ext cx="2851150" cy="4157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74332" cy="2603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5430" y="4849253"/>
              <a:ext cx="3536569" cy="11779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4"/>
              <a:ext cx="1682115" cy="59994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978" rIns="0" bIns="0" rtlCol="0">
            <a:spAutoFit/>
          </a:bodyPr>
          <a:lstStyle/>
          <a:p>
            <a:pPr marL="12700">
              <a:lnSpc>
                <a:spcPts val="2620"/>
              </a:lnSpc>
              <a:spcBef>
                <a:spcPts val="105"/>
              </a:spcBef>
            </a:pPr>
            <a:r>
              <a:rPr sz="2300" b="1" dirty="0">
                <a:latin typeface="Century Gothic"/>
                <a:cs typeface="Century Gothic"/>
              </a:rPr>
              <a:t>SESSION</a:t>
            </a:r>
            <a:r>
              <a:rPr sz="2300" b="1" spc="-75" dirty="0">
                <a:latin typeface="Century Gothic"/>
                <a:cs typeface="Century Gothic"/>
              </a:rPr>
              <a:t> </a:t>
            </a:r>
            <a:r>
              <a:rPr sz="2300" b="1" spc="-25" dirty="0">
                <a:latin typeface="Century Gothic"/>
                <a:cs typeface="Century Gothic"/>
              </a:rPr>
              <a:t>2:</a:t>
            </a:r>
            <a:endParaRPr sz="2300">
              <a:latin typeface="Century Gothic"/>
              <a:cs typeface="Century Gothic"/>
            </a:endParaRPr>
          </a:p>
          <a:p>
            <a:pPr marL="12700">
              <a:lnSpc>
                <a:spcPts val="2620"/>
              </a:lnSpc>
            </a:pPr>
            <a:r>
              <a:rPr sz="2300" b="1" spc="-20" dirty="0">
                <a:latin typeface="Century Gothic"/>
                <a:cs typeface="Century Gothic"/>
              </a:rPr>
              <a:t>DE-</a:t>
            </a:r>
            <a:r>
              <a:rPr sz="2300" b="1" dirty="0">
                <a:latin typeface="Century Gothic"/>
                <a:cs typeface="Century Gothic"/>
              </a:rPr>
              <a:t>RISKING</a:t>
            </a:r>
            <a:r>
              <a:rPr sz="2300" b="1" spc="-5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THROUGH</a:t>
            </a:r>
            <a:r>
              <a:rPr sz="2300" b="1" spc="-35" dirty="0">
                <a:latin typeface="Century Gothic"/>
                <a:cs typeface="Century Gothic"/>
              </a:rPr>
              <a:t> </a:t>
            </a:r>
            <a:r>
              <a:rPr sz="2300" b="1" spc="-10" dirty="0">
                <a:latin typeface="Century Gothic"/>
                <a:cs typeface="Century Gothic"/>
              </a:rPr>
              <a:t>INSURANCE</a:t>
            </a:r>
            <a:endParaRPr sz="23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dirty="0"/>
              <a:t>Unpredictable</a:t>
            </a:r>
            <a:r>
              <a:rPr sz="1900" spc="-45" dirty="0"/>
              <a:t> </a:t>
            </a:r>
            <a:r>
              <a:rPr sz="1900" dirty="0"/>
              <a:t>weather</a:t>
            </a:r>
            <a:r>
              <a:rPr sz="1900" spc="-45" dirty="0"/>
              <a:t> </a:t>
            </a:r>
            <a:r>
              <a:rPr sz="1900" dirty="0"/>
              <a:t>and</a:t>
            </a:r>
            <a:r>
              <a:rPr sz="1900" spc="-70" dirty="0"/>
              <a:t> </a:t>
            </a:r>
            <a:r>
              <a:rPr sz="1900" dirty="0"/>
              <a:t>climate</a:t>
            </a:r>
            <a:r>
              <a:rPr sz="1900" spc="-65" dirty="0"/>
              <a:t> </a:t>
            </a:r>
            <a:r>
              <a:rPr sz="1900" dirty="0"/>
              <a:t>variability</a:t>
            </a:r>
            <a:r>
              <a:rPr sz="1900" spc="-95" dirty="0"/>
              <a:t> </a:t>
            </a:r>
            <a:r>
              <a:rPr sz="1900" dirty="0"/>
              <a:t>place</a:t>
            </a:r>
            <a:r>
              <a:rPr sz="1900" spc="-75" dirty="0"/>
              <a:t> </a:t>
            </a:r>
            <a:r>
              <a:rPr sz="1900" spc="-10" dirty="0"/>
              <a:t>enormous </a:t>
            </a:r>
            <a:r>
              <a:rPr sz="1900" dirty="0"/>
              <a:t>pressure</a:t>
            </a:r>
            <a:r>
              <a:rPr sz="1900" spc="-50" dirty="0"/>
              <a:t> </a:t>
            </a:r>
            <a:r>
              <a:rPr sz="1900" dirty="0"/>
              <a:t>on</a:t>
            </a:r>
            <a:r>
              <a:rPr sz="1900" spc="-45" dirty="0"/>
              <a:t> </a:t>
            </a:r>
            <a:r>
              <a:rPr sz="1900" dirty="0"/>
              <a:t>farmers,</a:t>
            </a:r>
            <a:r>
              <a:rPr sz="1900" spc="-50" dirty="0"/>
              <a:t> </a:t>
            </a:r>
            <a:r>
              <a:rPr sz="1900" dirty="0"/>
              <a:t>threatening</a:t>
            </a:r>
            <a:r>
              <a:rPr sz="1900" spc="-50" dirty="0"/>
              <a:t> </a:t>
            </a:r>
            <a:r>
              <a:rPr sz="1900" dirty="0"/>
              <a:t>both</a:t>
            </a:r>
            <a:r>
              <a:rPr sz="1900" spc="-45" dirty="0"/>
              <a:t> </a:t>
            </a:r>
            <a:r>
              <a:rPr sz="1900" dirty="0"/>
              <a:t>income</a:t>
            </a:r>
            <a:r>
              <a:rPr sz="1900" spc="-55" dirty="0"/>
              <a:t> </a:t>
            </a:r>
            <a:r>
              <a:rPr sz="1900" dirty="0"/>
              <a:t>and</a:t>
            </a:r>
            <a:r>
              <a:rPr sz="1900" spc="-55" dirty="0"/>
              <a:t> </a:t>
            </a:r>
            <a:r>
              <a:rPr sz="1900" spc="-10" dirty="0"/>
              <a:t>long-</a:t>
            </a:r>
            <a:r>
              <a:rPr sz="1900" spc="-20" dirty="0"/>
              <a:t>term </a:t>
            </a:r>
            <a:r>
              <a:rPr sz="1900" spc="-10" dirty="0"/>
              <a:t>sustainability.</a:t>
            </a:r>
            <a:r>
              <a:rPr sz="1900" spc="-50" dirty="0"/>
              <a:t> </a:t>
            </a:r>
            <a:r>
              <a:rPr sz="1900" b="1" dirty="0">
                <a:latin typeface="Century Gothic"/>
                <a:cs typeface="Century Gothic"/>
              </a:rPr>
              <a:t>Crop</a:t>
            </a:r>
            <a:r>
              <a:rPr sz="1900" b="1" spc="-2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insurance</a:t>
            </a:r>
            <a:r>
              <a:rPr sz="1900" b="1" spc="-60" dirty="0">
                <a:latin typeface="Century Gothic"/>
                <a:cs typeface="Century Gothic"/>
              </a:rPr>
              <a:t> </a:t>
            </a:r>
            <a:r>
              <a:rPr sz="1900" dirty="0"/>
              <a:t>has</a:t>
            </a:r>
            <a:r>
              <a:rPr sz="1900" spc="-35" dirty="0"/>
              <a:t> </a:t>
            </a:r>
            <a:r>
              <a:rPr sz="1900" dirty="0"/>
              <a:t>become a</a:t>
            </a:r>
            <a:r>
              <a:rPr sz="1900" spc="-25" dirty="0"/>
              <a:t> </a:t>
            </a:r>
            <a:r>
              <a:rPr sz="1900" b="1" dirty="0">
                <a:latin typeface="Century Gothic"/>
                <a:cs typeface="Century Gothic"/>
              </a:rPr>
              <a:t>vital</a:t>
            </a:r>
            <a:r>
              <a:rPr sz="1900" b="1" spc="-35" dirty="0">
                <a:latin typeface="Century Gothic"/>
                <a:cs typeface="Century Gothic"/>
              </a:rPr>
              <a:t> </a:t>
            </a:r>
            <a:r>
              <a:rPr sz="1900" b="1" spc="-20" dirty="0">
                <a:latin typeface="Century Gothic"/>
                <a:cs typeface="Century Gothic"/>
              </a:rPr>
              <a:t>risk </a:t>
            </a:r>
            <a:r>
              <a:rPr sz="1900" b="1" dirty="0">
                <a:latin typeface="Century Gothic"/>
                <a:cs typeface="Century Gothic"/>
              </a:rPr>
              <a:t>management</a:t>
            </a:r>
            <a:r>
              <a:rPr sz="1900" b="1" spc="-6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tool</a:t>
            </a:r>
            <a:r>
              <a:rPr sz="1900" dirty="0"/>
              <a:t>,</a:t>
            </a:r>
            <a:r>
              <a:rPr sz="1900" spc="-65" dirty="0"/>
              <a:t> </a:t>
            </a:r>
            <a:r>
              <a:rPr sz="1900" dirty="0"/>
              <a:t>protecting</a:t>
            </a:r>
            <a:r>
              <a:rPr sz="1900" spc="-60" dirty="0"/>
              <a:t> </a:t>
            </a:r>
            <a:r>
              <a:rPr sz="1900" dirty="0"/>
              <a:t>farmers</a:t>
            </a:r>
            <a:r>
              <a:rPr sz="1900" spc="-60" dirty="0"/>
              <a:t> </a:t>
            </a:r>
            <a:r>
              <a:rPr sz="1900" dirty="0"/>
              <a:t>against</a:t>
            </a:r>
            <a:r>
              <a:rPr sz="1900" spc="-55" dirty="0"/>
              <a:t> </a:t>
            </a:r>
            <a:r>
              <a:rPr sz="1900" dirty="0"/>
              <a:t>disasters</a:t>
            </a:r>
            <a:r>
              <a:rPr sz="1900" spc="-70" dirty="0"/>
              <a:t> </a:t>
            </a:r>
            <a:r>
              <a:rPr sz="1900" dirty="0"/>
              <a:t>such</a:t>
            </a:r>
            <a:r>
              <a:rPr sz="1900" spc="-60" dirty="0"/>
              <a:t> </a:t>
            </a:r>
            <a:r>
              <a:rPr sz="1900" spc="-25" dirty="0"/>
              <a:t>as </a:t>
            </a:r>
            <a:r>
              <a:rPr sz="1900" dirty="0"/>
              <a:t>drought,</a:t>
            </a:r>
            <a:r>
              <a:rPr sz="1900" spc="-50" dirty="0"/>
              <a:t> </a:t>
            </a:r>
            <a:r>
              <a:rPr sz="1900" dirty="0"/>
              <a:t>flooding,</a:t>
            </a:r>
            <a:r>
              <a:rPr sz="1900" spc="-50" dirty="0"/>
              <a:t> </a:t>
            </a:r>
            <a:r>
              <a:rPr sz="1900" dirty="0"/>
              <a:t>and</a:t>
            </a:r>
            <a:r>
              <a:rPr sz="1900" spc="-65" dirty="0"/>
              <a:t> </a:t>
            </a:r>
            <a:r>
              <a:rPr sz="1900" dirty="0"/>
              <a:t>hail,</a:t>
            </a:r>
            <a:r>
              <a:rPr sz="1900" spc="-80" dirty="0"/>
              <a:t> </a:t>
            </a:r>
            <a:r>
              <a:rPr sz="1900" dirty="0"/>
              <a:t>while</a:t>
            </a:r>
            <a:r>
              <a:rPr sz="1900" spc="-70" dirty="0"/>
              <a:t> </a:t>
            </a:r>
            <a:r>
              <a:rPr sz="1900" dirty="0"/>
              <a:t>enabling</a:t>
            </a:r>
            <a:r>
              <a:rPr sz="1900" spc="-70" dirty="0"/>
              <a:t> </a:t>
            </a:r>
            <a:r>
              <a:rPr sz="1900" dirty="0"/>
              <a:t>greater</a:t>
            </a:r>
            <a:r>
              <a:rPr sz="1900" spc="-65" dirty="0"/>
              <a:t> </a:t>
            </a:r>
            <a:r>
              <a:rPr sz="1900" spc="-10" dirty="0"/>
              <a:t>confidence </a:t>
            </a:r>
            <a:r>
              <a:rPr sz="1900" dirty="0"/>
              <a:t>in</a:t>
            </a:r>
            <a:r>
              <a:rPr sz="1900" spc="-65" dirty="0"/>
              <a:t> </a:t>
            </a:r>
            <a:r>
              <a:rPr sz="1900" dirty="0"/>
              <a:t>investment</a:t>
            </a:r>
            <a:r>
              <a:rPr sz="1900" spc="-55" dirty="0"/>
              <a:t> </a:t>
            </a:r>
            <a:r>
              <a:rPr sz="1900" dirty="0"/>
              <a:t>and</a:t>
            </a:r>
            <a:r>
              <a:rPr sz="1900" spc="-45" dirty="0"/>
              <a:t> </a:t>
            </a:r>
            <a:r>
              <a:rPr sz="1900" dirty="0"/>
              <a:t>production.</a:t>
            </a:r>
            <a:r>
              <a:rPr sz="1900" spc="-30" dirty="0"/>
              <a:t> </a:t>
            </a:r>
            <a:r>
              <a:rPr sz="1900" dirty="0"/>
              <a:t>This</a:t>
            </a:r>
            <a:r>
              <a:rPr sz="1900" spc="-45" dirty="0"/>
              <a:t> </a:t>
            </a:r>
            <a:r>
              <a:rPr sz="1900" dirty="0"/>
              <a:t>session</a:t>
            </a:r>
            <a:r>
              <a:rPr sz="1900" spc="-35" dirty="0"/>
              <a:t> </a:t>
            </a:r>
            <a:r>
              <a:rPr sz="1900" dirty="0"/>
              <a:t>will</a:t>
            </a:r>
            <a:r>
              <a:rPr sz="1900" spc="-75" dirty="0"/>
              <a:t> </a:t>
            </a:r>
            <a:r>
              <a:rPr sz="1900" dirty="0"/>
              <a:t>unpack</a:t>
            </a:r>
            <a:r>
              <a:rPr sz="1900" spc="-35" dirty="0"/>
              <a:t> </a:t>
            </a:r>
            <a:r>
              <a:rPr sz="1900" spc="-25" dirty="0"/>
              <a:t>the </a:t>
            </a:r>
            <a:r>
              <a:rPr sz="1900" b="1" dirty="0">
                <a:latin typeface="Century Gothic"/>
                <a:cs typeface="Century Gothic"/>
              </a:rPr>
              <a:t>different</a:t>
            </a:r>
            <a:r>
              <a:rPr sz="1900" b="1" spc="-2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types</a:t>
            </a:r>
            <a:r>
              <a:rPr sz="1900" b="1" spc="-4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of</a:t>
            </a:r>
            <a:r>
              <a:rPr sz="1900" b="1" spc="-40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insurance</a:t>
            </a:r>
            <a:r>
              <a:rPr sz="1900" b="1" spc="-65" dirty="0">
                <a:latin typeface="Century Gothic"/>
                <a:cs typeface="Century Gothic"/>
              </a:rPr>
              <a:t> </a:t>
            </a:r>
            <a:r>
              <a:rPr sz="1900" dirty="0"/>
              <a:t>available</a:t>
            </a:r>
            <a:r>
              <a:rPr sz="1900" spc="-65" dirty="0"/>
              <a:t> </a:t>
            </a:r>
            <a:r>
              <a:rPr sz="1900" dirty="0"/>
              <a:t>—</a:t>
            </a:r>
            <a:r>
              <a:rPr sz="1900" spc="-45" dirty="0"/>
              <a:t> </a:t>
            </a:r>
            <a:r>
              <a:rPr sz="1900" dirty="0"/>
              <a:t>from</a:t>
            </a:r>
            <a:r>
              <a:rPr sz="1900" spc="-30" dirty="0"/>
              <a:t> </a:t>
            </a:r>
            <a:r>
              <a:rPr sz="1900" spc="-10" dirty="0"/>
              <a:t>yield-</a:t>
            </a:r>
            <a:r>
              <a:rPr sz="1900" dirty="0"/>
              <a:t>based</a:t>
            </a:r>
            <a:r>
              <a:rPr sz="1900" spc="-35" dirty="0"/>
              <a:t> </a:t>
            </a:r>
            <a:r>
              <a:rPr sz="1900" spc="-25" dirty="0"/>
              <a:t>and </a:t>
            </a:r>
            <a:r>
              <a:rPr sz="1900" dirty="0"/>
              <a:t>weather</a:t>
            </a:r>
            <a:r>
              <a:rPr sz="1900" spc="-25" dirty="0"/>
              <a:t> </a:t>
            </a:r>
            <a:r>
              <a:rPr sz="1900" dirty="0"/>
              <a:t>index</a:t>
            </a:r>
            <a:r>
              <a:rPr sz="1900" spc="-60" dirty="0"/>
              <a:t> </a:t>
            </a:r>
            <a:r>
              <a:rPr sz="1900" dirty="0"/>
              <a:t>products</a:t>
            </a:r>
            <a:r>
              <a:rPr sz="1900" spc="-30" dirty="0"/>
              <a:t> </a:t>
            </a:r>
            <a:r>
              <a:rPr sz="1900" dirty="0"/>
              <a:t>to</a:t>
            </a:r>
            <a:r>
              <a:rPr sz="1900" spc="-45" dirty="0"/>
              <a:t> </a:t>
            </a:r>
            <a:r>
              <a:rPr sz="1900" spc="-10" dirty="0"/>
              <a:t>multi-</a:t>
            </a:r>
            <a:r>
              <a:rPr sz="1900" dirty="0"/>
              <a:t>peril</a:t>
            </a:r>
            <a:r>
              <a:rPr sz="1900" spc="-75" dirty="0"/>
              <a:t> </a:t>
            </a:r>
            <a:r>
              <a:rPr sz="1900" dirty="0"/>
              <a:t>cover</a:t>
            </a:r>
            <a:r>
              <a:rPr sz="1900" spc="-45" dirty="0"/>
              <a:t> </a:t>
            </a:r>
            <a:r>
              <a:rPr sz="1900" dirty="0"/>
              <a:t>and</a:t>
            </a:r>
            <a:r>
              <a:rPr sz="1900" spc="-45" dirty="0"/>
              <a:t> </a:t>
            </a:r>
            <a:r>
              <a:rPr sz="1900" spc="-10" dirty="0"/>
              <a:t>short-</a:t>
            </a:r>
            <a:r>
              <a:rPr sz="1900" spc="-20" dirty="0"/>
              <a:t>term </a:t>
            </a:r>
            <a:r>
              <a:rPr sz="1900" dirty="0"/>
              <a:t>insurance</a:t>
            </a:r>
            <a:r>
              <a:rPr sz="1900" spc="-50" dirty="0"/>
              <a:t> </a:t>
            </a:r>
            <a:r>
              <a:rPr sz="1900" dirty="0"/>
              <a:t>—</a:t>
            </a:r>
            <a:r>
              <a:rPr sz="1900" spc="-45" dirty="0"/>
              <a:t> </a:t>
            </a:r>
            <a:r>
              <a:rPr sz="1900" dirty="0"/>
              <a:t>while</a:t>
            </a:r>
            <a:r>
              <a:rPr sz="1900" spc="-60" dirty="0"/>
              <a:t> </a:t>
            </a:r>
            <a:r>
              <a:rPr sz="1900" dirty="0"/>
              <a:t>also</a:t>
            </a:r>
            <a:r>
              <a:rPr sz="1900" spc="-45" dirty="0"/>
              <a:t> </a:t>
            </a:r>
            <a:r>
              <a:rPr sz="1900" dirty="0"/>
              <a:t>addressing</a:t>
            </a:r>
            <a:r>
              <a:rPr sz="1900" spc="-55" dirty="0"/>
              <a:t> </a:t>
            </a:r>
            <a:r>
              <a:rPr sz="1900" dirty="0"/>
              <a:t>the</a:t>
            </a:r>
            <a:r>
              <a:rPr sz="1900" spc="-30" dirty="0"/>
              <a:t> </a:t>
            </a:r>
            <a:r>
              <a:rPr sz="1900" b="1" dirty="0">
                <a:latin typeface="Century Gothic"/>
                <a:cs typeface="Century Gothic"/>
              </a:rPr>
              <a:t>barriers</a:t>
            </a:r>
            <a:r>
              <a:rPr sz="1900" b="1" spc="-50" dirty="0">
                <a:latin typeface="Century Gothic"/>
                <a:cs typeface="Century Gothic"/>
              </a:rPr>
              <a:t> </a:t>
            </a:r>
            <a:r>
              <a:rPr sz="1900" dirty="0"/>
              <a:t>of</a:t>
            </a:r>
            <a:r>
              <a:rPr sz="1900" spc="-40" dirty="0"/>
              <a:t> </a:t>
            </a:r>
            <a:r>
              <a:rPr sz="1900" spc="-20" dirty="0"/>
              <a:t>high </a:t>
            </a:r>
            <a:r>
              <a:rPr sz="1900" dirty="0"/>
              <a:t>premiums,</a:t>
            </a:r>
            <a:r>
              <a:rPr sz="1900" spc="-60" dirty="0"/>
              <a:t> </a:t>
            </a:r>
            <a:r>
              <a:rPr sz="1900" dirty="0"/>
              <a:t>low</a:t>
            </a:r>
            <a:r>
              <a:rPr sz="1900" spc="-45" dirty="0"/>
              <a:t> </a:t>
            </a:r>
            <a:r>
              <a:rPr sz="1900" dirty="0"/>
              <a:t>awareness,</a:t>
            </a:r>
            <a:r>
              <a:rPr sz="1900" spc="-40" dirty="0"/>
              <a:t> </a:t>
            </a:r>
            <a:r>
              <a:rPr sz="1900" dirty="0"/>
              <a:t>and</a:t>
            </a:r>
            <a:r>
              <a:rPr sz="1900" spc="-55" dirty="0"/>
              <a:t> </a:t>
            </a:r>
            <a:r>
              <a:rPr sz="1900" dirty="0"/>
              <a:t>limited</a:t>
            </a:r>
            <a:r>
              <a:rPr sz="1900" spc="-70" dirty="0"/>
              <a:t> </a:t>
            </a:r>
            <a:r>
              <a:rPr sz="1900" dirty="0"/>
              <a:t>uptake.</a:t>
            </a:r>
            <a:r>
              <a:rPr sz="1900" spc="-55" dirty="0"/>
              <a:t> </a:t>
            </a:r>
            <a:r>
              <a:rPr sz="1900" dirty="0"/>
              <a:t>By</a:t>
            </a:r>
            <a:r>
              <a:rPr sz="1900" spc="-65" dirty="0"/>
              <a:t> </a:t>
            </a:r>
            <a:r>
              <a:rPr sz="1900" spc="-10" dirty="0"/>
              <a:t>exploring </a:t>
            </a:r>
            <a:r>
              <a:rPr sz="1900" b="1" dirty="0">
                <a:latin typeface="Century Gothic"/>
                <a:cs typeface="Century Gothic"/>
              </a:rPr>
              <a:t>practical</a:t>
            </a:r>
            <a:r>
              <a:rPr sz="1900" b="1" spc="-45" dirty="0">
                <a:latin typeface="Century Gothic"/>
                <a:cs typeface="Century Gothic"/>
              </a:rPr>
              <a:t> </a:t>
            </a:r>
            <a:r>
              <a:rPr sz="1900" b="1" dirty="0">
                <a:latin typeface="Century Gothic"/>
                <a:cs typeface="Century Gothic"/>
              </a:rPr>
              <a:t>solutions</a:t>
            </a:r>
            <a:r>
              <a:rPr sz="1900" dirty="0"/>
              <a:t>,</a:t>
            </a:r>
            <a:r>
              <a:rPr sz="1900" spc="-55" dirty="0"/>
              <a:t> </a:t>
            </a:r>
            <a:r>
              <a:rPr sz="1900" dirty="0"/>
              <a:t>this</a:t>
            </a:r>
            <a:r>
              <a:rPr sz="1900" spc="-45" dirty="0"/>
              <a:t> </a:t>
            </a:r>
            <a:r>
              <a:rPr sz="1900" dirty="0"/>
              <a:t>discussion</a:t>
            </a:r>
            <a:r>
              <a:rPr sz="1900" spc="-55" dirty="0"/>
              <a:t> </a:t>
            </a:r>
            <a:r>
              <a:rPr sz="1900" dirty="0"/>
              <a:t>will</a:t>
            </a:r>
            <a:r>
              <a:rPr sz="1900" spc="-60" dirty="0"/>
              <a:t> </a:t>
            </a:r>
            <a:r>
              <a:rPr sz="1900" dirty="0"/>
              <a:t>highlight</a:t>
            </a:r>
            <a:r>
              <a:rPr sz="1900" spc="-40" dirty="0"/>
              <a:t> </a:t>
            </a:r>
            <a:r>
              <a:rPr sz="1900" dirty="0"/>
              <a:t>how</a:t>
            </a:r>
            <a:r>
              <a:rPr sz="1900" spc="-30" dirty="0"/>
              <a:t> </a:t>
            </a:r>
            <a:r>
              <a:rPr sz="1900" spc="-10" dirty="0"/>
              <a:t>insurance</a:t>
            </a:r>
            <a:endParaRPr sz="19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dirty="0"/>
              <a:t>can</a:t>
            </a:r>
            <a:r>
              <a:rPr sz="1900" spc="-70" dirty="0"/>
              <a:t> </a:t>
            </a:r>
            <a:r>
              <a:rPr sz="1900" dirty="0"/>
              <a:t>safeguard</a:t>
            </a:r>
            <a:r>
              <a:rPr sz="1900" spc="-70" dirty="0"/>
              <a:t> </a:t>
            </a:r>
            <a:r>
              <a:rPr sz="1900" dirty="0"/>
              <a:t>farmers’</a:t>
            </a:r>
            <a:r>
              <a:rPr sz="1900" spc="-60" dirty="0"/>
              <a:t> </a:t>
            </a:r>
            <a:r>
              <a:rPr sz="1900" dirty="0"/>
              <a:t>income,</a:t>
            </a:r>
            <a:r>
              <a:rPr sz="1900" spc="-60" dirty="0"/>
              <a:t> </a:t>
            </a:r>
            <a:r>
              <a:rPr sz="1900" dirty="0"/>
              <a:t>strengthen</a:t>
            </a:r>
            <a:r>
              <a:rPr sz="1900" spc="-40" dirty="0"/>
              <a:t> </a:t>
            </a:r>
            <a:r>
              <a:rPr sz="1900" dirty="0"/>
              <a:t>food</a:t>
            </a:r>
            <a:r>
              <a:rPr sz="1900" spc="-60" dirty="0"/>
              <a:t> </a:t>
            </a:r>
            <a:r>
              <a:rPr sz="1900" dirty="0"/>
              <a:t>security,</a:t>
            </a:r>
            <a:r>
              <a:rPr sz="1900" spc="-85" dirty="0"/>
              <a:t> </a:t>
            </a:r>
            <a:r>
              <a:rPr sz="1900" spc="-25" dirty="0"/>
              <a:t>and</a:t>
            </a:r>
            <a:endParaRPr sz="1900"/>
          </a:p>
          <a:p>
            <a:pPr marL="12700">
              <a:lnSpc>
                <a:spcPct val="100000"/>
              </a:lnSpc>
            </a:pPr>
            <a:r>
              <a:rPr sz="1900" dirty="0"/>
              <a:t>unlock</a:t>
            </a:r>
            <a:r>
              <a:rPr sz="1900" spc="-30" dirty="0"/>
              <a:t> </a:t>
            </a:r>
            <a:r>
              <a:rPr sz="1900" dirty="0"/>
              <a:t>growth</a:t>
            </a:r>
            <a:r>
              <a:rPr sz="1900" spc="-20" dirty="0"/>
              <a:t> </a:t>
            </a:r>
            <a:r>
              <a:rPr sz="1900" spc="-10" dirty="0"/>
              <a:t>opportunities</a:t>
            </a:r>
            <a:r>
              <a:rPr sz="1900" spc="-50" dirty="0"/>
              <a:t> </a:t>
            </a:r>
            <a:r>
              <a:rPr sz="1900" dirty="0"/>
              <a:t>for</a:t>
            </a:r>
            <a:r>
              <a:rPr sz="1900" spc="-30" dirty="0"/>
              <a:t> </a:t>
            </a:r>
            <a:r>
              <a:rPr sz="1900" dirty="0"/>
              <a:t>the</a:t>
            </a:r>
            <a:r>
              <a:rPr sz="1900" spc="-35" dirty="0"/>
              <a:t> </a:t>
            </a:r>
            <a:r>
              <a:rPr sz="1900" spc="-10" dirty="0"/>
              <a:t>sector.</a:t>
            </a:r>
            <a:endParaRPr sz="19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4425" y="63"/>
              <a:ext cx="3457575" cy="6051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51143"/>
              <a:ext cx="8743950" cy="8068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7950" y="6246952"/>
              <a:ext cx="2851150" cy="4157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74332" cy="26030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55431" y="4849253"/>
              <a:ext cx="3536569" cy="11779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83750" y="6170726"/>
              <a:ext cx="1682115" cy="59994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978" rIns="0" bIns="0" rtlCol="0">
            <a:spAutoFit/>
          </a:bodyPr>
          <a:lstStyle/>
          <a:p>
            <a:pPr marL="12700">
              <a:lnSpc>
                <a:spcPts val="2620"/>
              </a:lnSpc>
              <a:spcBef>
                <a:spcPts val="105"/>
              </a:spcBef>
            </a:pPr>
            <a:r>
              <a:rPr sz="2300" b="1" dirty="0">
                <a:latin typeface="Century Gothic"/>
                <a:cs typeface="Century Gothic"/>
              </a:rPr>
              <a:t>SESSION</a:t>
            </a:r>
            <a:r>
              <a:rPr sz="2300" b="1" spc="-75" dirty="0">
                <a:latin typeface="Century Gothic"/>
                <a:cs typeface="Century Gothic"/>
              </a:rPr>
              <a:t> </a:t>
            </a:r>
            <a:r>
              <a:rPr sz="2300" b="1" spc="-25" dirty="0">
                <a:latin typeface="Century Gothic"/>
                <a:cs typeface="Century Gothic"/>
              </a:rPr>
              <a:t>3:</a:t>
            </a:r>
            <a:endParaRPr sz="2300">
              <a:latin typeface="Century Gothic"/>
              <a:cs typeface="Century Gothic"/>
            </a:endParaRPr>
          </a:p>
          <a:p>
            <a:pPr marL="12700">
              <a:lnSpc>
                <a:spcPts val="2620"/>
              </a:lnSpc>
            </a:pPr>
            <a:r>
              <a:rPr sz="2300" b="1" dirty="0">
                <a:latin typeface="Century Gothic"/>
                <a:cs typeface="Century Gothic"/>
              </a:rPr>
              <a:t>AGRICULTURAL</a:t>
            </a:r>
            <a:r>
              <a:rPr sz="2300" b="1" spc="-6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BLENDED</a:t>
            </a:r>
            <a:r>
              <a:rPr sz="2300" b="1" spc="-20" dirty="0">
                <a:latin typeface="Century Gothic"/>
                <a:cs typeface="Century Gothic"/>
              </a:rPr>
              <a:t> </a:t>
            </a:r>
            <a:r>
              <a:rPr sz="2300" b="1" dirty="0">
                <a:latin typeface="Century Gothic"/>
                <a:cs typeface="Century Gothic"/>
              </a:rPr>
              <a:t>FINANCE</a:t>
            </a:r>
            <a:r>
              <a:rPr sz="2300" b="1" spc="-70" dirty="0">
                <a:latin typeface="Century Gothic"/>
                <a:cs typeface="Century Gothic"/>
              </a:rPr>
              <a:t> </a:t>
            </a:r>
            <a:r>
              <a:rPr sz="2300" b="1" spc="-10" dirty="0">
                <a:latin typeface="Century Gothic"/>
                <a:cs typeface="Century Gothic"/>
              </a:rPr>
              <a:t>SCHEMES</a:t>
            </a:r>
            <a:endParaRPr sz="23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40029">
              <a:lnSpc>
                <a:spcPct val="100000"/>
              </a:lnSpc>
              <a:spcBef>
                <a:spcPts val="95"/>
              </a:spcBef>
            </a:pPr>
            <a:r>
              <a:rPr dirty="0"/>
              <a:t>Access</a:t>
            </a:r>
            <a:r>
              <a:rPr spc="-55" dirty="0"/>
              <a:t> </a:t>
            </a:r>
            <a:r>
              <a:rPr dirty="0"/>
              <a:t>to</a:t>
            </a:r>
            <a:r>
              <a:rPr spc="-45" dirty="0"/>
              <a:t> </a:t>
            </a:r>
            <a:r>
              <a:rPr dirty="0"/>
              <a:t>affordable</a:t>
            </a:r>
            <a:r>
              <a:rPr spc="-35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dirty="0"/>
              <a:t>appropriate</a:t>
            </a:r>
            <a:r>
              <a:rPr spc="-40" dirty="0"/>
              <a:t> </a:t>
            </a:r>
            <a:r>
              <a:rPr dirty="0"/>
              <a:t>finance</a:t>
            </a:r>
            <a:r>
              <a:rPr spc="-50" dirty="0"/>
              <a:t> </a:t>
            </a:r>
            <a:r>
              <a:rPr dirty="0"/>
              <a:t>remains</a:t>
            </a:r>
            <a:r>
              <a:rPr spc="-40" dirty="0"/>
              <a:t> </a:t>
            </a:r>
            <a:r>
              <a:rPr dirty="0"/>
              <a:t>one</a:t>
            </a:r>
            <a:r>
              <a:rPr spc="-50" dirty="0"/>
              <a:t> </a:t>
            </a:r>
            <a:r>
              <a:rPr spc="-25" dirty="0"/>
              <a:t>of </a:t>
            </a:r>
            <a:r>
              <a:rPr dirty="0"/>
              <a:t>the</a:t>
            </a:r>
            <a:r>
              <a:rPr spc="-65" dirty="0"/>
              <a:t> </a:t>
            </a:r>
            <a:r>
              <a:rPr dirty="0"/>
              <a:t>greatest</a:t>
            </a:r>
            <a:r>
              <a:rPr spc="-70" dirty="0"/>
              <a:t> </a:t>
            </a:r>
            <a:r>
              <a:rPr dirty="0"/>
              <a:t>barriers</a:t>
            </a:r>
            <a:r>
              <a:rPr spc="-60" dirty="0"/>
              <a:t> </a:t>
            </a:r>
            <a:r>
              <a:rPr dirty="0"/>
              <a:t>to</a:t>
            </a:r>
            <a:r>
              <a:rPr spc="-60" dirty="0"/>
              <a:t> </a:t>
            </a:r>
            <a:r>
              <a:rPr dirty="0"/>
              <a:t>rural</a:t>
            </a:r>
            <a:r>
              <a:rPr spc="-35" dirty="0"/>
              <a:t> </a:t>
            </a:r>
            <a:r>
              <a:rPr dirty="0"/>
              <a:t>agricultural</a:t>
            </a:r>
            <a:r>
              <a:rPr spc="-75" dirty="0"/>
              <a:t> </a:t>
            </a:r>
            <a:r>
              <a:rPr dirty="0"/>
              <a:t>development.</a:t>
            </a:r>
            <a:r>
              <a:rPr spc="-75" dirty="0"/>
              <a:t> </a:t>
            </a:r>
            <a:r>
              <a:rPr spc="-20" dirty="0"/>
              <a:t>This </a:t>
            </a:r>
            <a:r>
              <a:rPr dirty="0"/>
              <a:t>session</a:t>
            </a:r>
            <a:r>
              <a:rPr spc="-80" dirty="0"/>
              <a:t> </a:t>
            </a:r>
            <a:r>
              <a:rPr dirty="0"/>
              <a:t>will</a:t>
            </a:r>
            <a:r>
              <a:rPr spc="-75" dirty="0"/>
              <a:t> </a:t>
            </a:r>
            <a:r>
              <a:rPr dirty="0"/>
              <a:t>explore</a:t>
            </a:r>
            <a:r>
              <a:rPr spc="-4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b="1" dirty="0">
                <a:latin typeface="Century Gothic"/>
                <a:cs typeface="Century Gothic"/>
              </a:rPr>
              <a:t>mechanics</a:t>
            </a:r>
            <a:r>
              <a:rPr b="1" spc="-5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and</a:t>
            </a:r>
            <a:r>
              <a:rPr b="1" spc="-4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advantages</a:t>
            </a:r>
            <a:r>
              <a:rPr b="1" spc="-4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of</a:t>
            </a:r>
            <a:r>
              <a:rPr b="1" spc="-50" dirty="0">
                <a:latin typeface="Century Gothic"/>
                <a:cs typeface="Century Gothic"/>
              </a:rPr>
              <a:t> </a:t>
            </a:r>
            <a:r>
              <a:rPr b="1" spc="-10" dirty="0">
                <a:latin typeface="Century Gothic"/>
                <a:cs typeface="Century Gothic"/>
              </a:rPr>
              <a:t>blended </a:t>
            </a:r>
            <a:r>
              <a:rPr b="1" dirty="0">
                <a:latin typeface="Century Gothic"/>
                <a:cs typeface="Century Gothic"/>
              </a:rPr>
              <a:t>finance</a:t>
            </a:r>
            <a:r>
              <a:rPr dirty="0"/>
              <a:t>,</a:t>
            </a:r>
            <a:r>
              <a:rPr spc="-25" dirty="0"/>
              <a:t> </a:t>
            </a:r>
            <a:r>
              <a:rPr dirty="0"/>
              <a:t>showing</a:t>
            </a:r>
            <a:r>
              <a:rPr spc="-65" dirty="0"/>
              <a:t> </a:t>
            </a:r>
            <a:r>
              <a:rPr dirty="0"/>
              <a:t>how</a:t>
            </a:r>
            <a:r>
              <a:rPr spc="-30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combination</a:t>
            </a:r>
            <a:r>
              <a:rPr spc="-7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public</a:t>
            </a:r>
            <a:r>
              <a:rPr spc="-55" dirty="0"/>
              <a:t> </a:t>
            </a:r>
            <a:r>
              <a:rPr dirty="0"/>
              <a:t>and</a:t>
            </a:r>
            <a:r>
              <a:rPr spc="-45" dirty="0"/>
              <a:t> </a:t>
            </a:r>
            <a:r>
              <a:rPr spc="-10" dirty="0"/>
              <a:t>private </a:t>
            </a:r>
            <a:r>
              <a:rPr dirty="0"/>
              <a:t>funding</a:t>
            </a:r>
            <a:r>
              <a:rPr spc="-60" dirty="0"/>
              <a:t> </a:t>
            </a:r>
            <a:r>
              <a:rPr dirty="0"/>
              <a:t>can</a:t>
            </a:r>
            <a:r>
              <a:rPr spc="-25" dirty="0"/>
              <a:t> </a:t>
            </a:r>
            <a:r>
              <a:rPr dirty="0"/>
              <a:t>reduce</a:t>
            </a:r>
            <a:r>
              <a:rPr spc="-20" dirty="0"/>
              <a:t> </a:t>
            </a:r>
            <a:r>
              <a:rPr dirty="0"/>
              <a:t>investment</a:t>
            </a:r>
            <a:r>
              <a:rPr spc="-70" dirty="0"/>
              <a:t> </a:t>
            </a:r>
            <a:r>
              <a:rPr dirty="0"/>
              <a:t>risk,</a:t>
            </a:r>
            <a:r>
              <a:rPr spc="-55" dirty="0"/>
              <a:t> </a:t>
            </a:r>
            <a:r>
              <a:rPr dirty="0"/>
              <a:t>attract</a:t>
            </a:r>
            <a:r>
              <a:rPr spc="-40" dirty="0"/>
              <a:t> </a:t>
            </a:r>
            <a:r>
              <a:rPr dirty="0"/>
              <a:t>capital,</a:t>
            </a:r>
            <a:r>
              <a:rPr spc="-55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spc="-20" dirty="0"/>
              <a:t>open </a:t>
            </a:r>
            <a:r>
              <a:rPr dirty="0"/>
              <a:t>doors</a:t>
            </a:r>
            <a:r>
              <a:rPr spc="-35" dirty="0"/>
              <a:t> </a:t>
            </a:r>
            <a:r>
              <a:rPr dirty="0"/>
              <a:t>for</a:t>
            </a:r>
            <a:r>
              <a:rPr spc="-30" dirty="0"/>
              <a:t> </a:t>
            </a:r>
            <a:r>
              <a:rPr dirty="0"/>
              <a:t>growth</a:t>
            </a:r>
            <a:r>
              <a:rPr spc="-30" dirty="0"/>
              <a:t> </a:t>
            </a:r>
            <a:r>
              <a:rPr dirty="0"/>
              <a:t>in</a:t>
            </a:r>
            <a:r>
              <a:rPr spc="-65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grain</a:t>
            </a:r>
            <a:r>
              <a:rPr spc="-45" dirty="0"/>
              <a:t> </a:t>
            </a:r>
            <a:r>
              <a:rPr dirty="0"/>
              <a:t>development</a:t>
            </a:r>
            <a:r>
              <a:rPr spc="-60" dirty="0"/>
              <a:t> </a:t>
            </a:r>
            <a:r>
              <a:rPr spc="-10" dirty="0"/>
              <a:t>sector.</a:t>
            </a:r>
          </a:p>
          <a:p>
            <a:pPr marL="12700" marR="5080">
              <a:lnSpc>
                <a:spcPct val="100000"/>
              </a:lnSpc>
              <a:spcBef>
                <a:spcPts val="1000"/>
              </a:spcBef>
            </a:pPr>
            <a:r>
              <a:rPr dirty="0"/>
              <a:t>Discussions</a:t>
            </a:r>
            <a:r>
              <a:rPr spc="-75" dirty="0"/>
              <a:t> </a:t>
            </a:r>
            <a:r>
              <a:rPr dirty="0"/>
              <a:t>will</a:t>
            </a:r>
            <a:r>
              <a:rPr spc="-65" dirty="0"/>
              <a:t> </a:t>
            </a:r>
            <a:r>
              <a:rPr dirty="0"/>
              <a:t>cover</a:t>
            </a:r>
            <a:r>
              <a:rPr spc="-35" dirty="0"/>
              <a:t> </a:t>
            </a:r>
            <a:r>
              <a:rPr b="1" dirty="0">
                <a:latin typeface="Century Gothic"/>
                <a:cs typeface="Century Gothic"/>
              </a:rPr>
              <a:t>application</a:t>
            </a:r>
            <a:r>
              <a:rPr b="1" spc="-5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pathways</a:t>
            </a:r>
            <a:r>
              <a:rPr b="1" spc="-3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and</a:t>
            </a:r>
            <a:r>
              <a:rPr b="1" spc="-2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eligibility</a:t>
            </a:r>
            <a:r>
              <a:rPr dirty="0"/>
              <a:t>,</a:t>
            </a:r>
            <a:r>
              <a:rPr spc="-65" dirty="0"/>
              <a:t> </a:t>
            </a:r>
            <a:r>
              <a:rPr dirty="0"/>
              <a:t>as</a:t>
            </a:r>
            <a:r>
              <a:rPr spc="-35" dirty="0"/>
              <a:t> </a:t>
            </a:r>
            <a:r>
              <a:rPr spc="-20" dirty="0"/>
              <a:t>well </a:t>
            </a:r>
            <a:r>
              <a:rPr dirty="0"/>
              <a:t>as</a:t>
            </a:r>
            <a:r>
              <a:rPr spc="-55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importance</a:t>
            </a:r>
            <a:r>
              <a:rPr spc="-50" dirty="0"/>
              <a:t> </a:t>
            </a:r>
            <a:r>
              <a:rPr dirty="0"/>
              <a:t>of</a:t>
            </a:r>
            <a:r>
              <a:rPr spc="-45" dirty="0"/>
              <a:t> </a:t>
            </a:r>
            <a:r>
              <a:rPr b="1" dirty="0">
                <a:latin typeface="Century Gothic"/>
                <a:cs typeface="Century Gothic"/>
              </a:rPr>
              <a:t>financial</a:t>
            </a:r>
            <a:r>
              <a:rPr b="1" spc="-4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readiness</a:t>
            </a:r>
            <a:r>
              <a:rPr b="1" spc="-50" dirty="0">
                <a:latin typeface="Century Gothic"/>
                <a:cs typeface="Century Gothic"/>
              </a:rPr>
              <a:t> </a:t>
            </a:r>
            <a:r>
              <a:rPr dirty="0"/>
              <a:t>for</a:t>
            </a:r>
            <a:r>
              <a:rPr spc="-40" dirty="0"/>
              <a:t> </a:t>
            </a:r>
            <a:r>
              <a:rPr dirty="0"/>
              <a:t>farmers</a:t>
            </a:r>
            <a:r>
              <a:rPr spc="-30" dirty="0"/>
              <a:t> </a:t>
            </a:r>
            <a:r>
              <a:rPr dirty="0"/>
              <a:t>seeking</a:t>
            </a:r>
            <a:r>
              <a:rPr spc="-55" dirty="0"/>
              <a:t> </a:t>
            </a:r>
            <a:r>
              <a:rPr spc="-25" dirty="0"/>
              <a:t>to </a:t>
            </a:r>
            <a:r>
              <a:rPr dirty="0"/>
              <a:t>access</a:t>
            </a:r>
            <a:r>
              <a:rPr spc="-35" dirty="0"/>
              <a:t> </a:t>
            </a:r>
            <a:r>
              <a:rPr dirty="0"/>
              <a:t>these</a:t>
            </a:r>
            <a:r>
              <a:rPr spc="-50" dirty="0"/>
              <a:t> </a:t>
            </a:r>
            <a:r>
              <a:rPr spc="-10" dirty="0"/>
              <a:t>opportunities.</a:t>
            </a:r>
            <a:r>
              <a:rPr spc="-65" dirty="0"/>
              <a:t> </a:t>
            </a:r>
            <a:r>
              <a:rPr spc="-10" dirty="0"/>
              <a:t>Delegates</a:t>
            </a:r>
            <a:r>
              <a:rPr spc="-65" dirty="0"/>
              <a:t> </a:t>
            </a:r>
            <a:r>
              <a:rPr dirty="0"/>
              <a:t>will</a:t>
            </a:r>
            <a:r>
              <a:rPr spc="-45" dirty="0"/>
              <a:t> </a:t>
            </a:r>
            <a:r>
              <a:rPr dirty="0"/>
              <a:t>also</a:t>
            </a:r>
            <a:r>
              <a:rPr spc="-45" dirty="0"/>
              <a:t> </a:t>
            </a:r>
            <a:r>
              <a:rPr dirty="0"/>
              <a:t>gain</a:t>
            </a:r>
            <a:r>
              <a:rPr spc="-35" dirty="0"/>
              <a:t> </a:t>
            </a:r>
            <a:r>
              <a:rPr dirty="0"/>
              <a:t>insight</a:t>
            </a:r>
            <a:r>
              <a:rPr spc="-60" dirty="0"/>
              <a:t> </a:t>
            </a:r>
            <a:r>
              <a:rPr spc="-20" dirty="0"/>
              <a:t>into </a:t>
            </a:r>
            <a:r>
              <a:rPr b="1" dirty="0">
                <a:latin typeface="Century Gothic"/>
                <a:cs typeface="Century Gothic"/>
              </a:rPr>
              <a:t>successful</a:t>
            </a:r>
            <a:r>
              <a:rPr b="1" spc="-7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case</a:t>
            </a:r>
            <a:r>
              <a:rPr b="1" spc="-5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studies</a:t>
            </a:r>
            <a:r>
              <a:rPr b="1" spc="-55" dirty="0">
                <a:latin typeface="Century Gothic"/>
                <a:cs typeface="Century Gothic"/>
              </a:rPr>
              <a:t> </a:t>
            </a:r>
            <a:r>
              <a:rPr dirty="0"/>
              <a:t>of</a:t>
            </a:r>
            <a:r>
              <a:rPr spc="-60" dirty="0"/>
              <a:t> </a:t>
            </a:r>
            <a:r>
              <a:rPr b="1" dirty="0">
                <a:latin typeface="Century Gothic"/>
                <a:cs typeface="Century Gothic"/>
              </a:rPr>
              <a:t>blended</a:t>
            </a:r>
            <a:r>
              <a:rPr b="1" spc="-70" dirty="0">
                <a:latin typeface="Century Gothic"/>
                <a:cs typeface="Century Gothic"/>
              </a:rPr>
              <a:t> </a:t>
            </a:r>
            <a:r>
              <a:rPr b="1" spc="-10" dirty="0">
                <a:latin typeface="Century Gothic"/>
                <a:cs typeface="Century Gothic"/>
              </a:rPr>
              <a:t>finance</a:t>
            </a:r>
            <a:r>
              <a:rPr b="1" spc="-8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in</a:t>
            </a:r>
            <a:r>
              <a:rPr b="1" spc="-7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action</a:t>
            </a:r>
            <a:r>
              <a:rPr dirty="0"/>
              <a:t>,</a:t>
            </a:r>
            <a:r>
              <a:rPr spc="-80" dirty="0"/>
              <a:t> </a:t>
            </a:r>
            <a:r>
              <a:rPr dirty="0"/>
              <a:t>with</a:t>
            </a:r>
            <a:r>
              <a:rPr spc="-85" dirty="0"/>
              <a:t> </a:t>
            </a:r>
            <a:r>
              <a:rPr spc="-50" dirty="0"/>
              <a:t>a </a:t>
            </a:r>
            <a:r>
              <a:rPr dirty="0"/>
              <a:t>forward</a:t>
            </a:r>
            <a:r>
              <a:rPr spc="-25" dirty="0"/>
              <a:t> </a:t>
            </a:r>
            <a:r>
              <a:rPr dirty="0"/>
              <a:t>look</a:t>
            </a:r>
            <a:r>
              <a:rPr spc="-40" dirty="0"/>
              <a:t> </a:t>
            </a:r>
            <a:r>
              <a:rPr dirty="0"/>
              <a:t>at</a:t>
            </a:r>
            <a:r>
              <a:rPr spc="-40" dirty="0"/>
              <a:t> </a:t>
            </a:r>
            <a:r>
              <a:rPr dirty="0"/>
              <a:t>future</a:t>
            </a:r>
            <a:r>
              <a:rPr spc="-50" dirty="0"/>
              <a:t> </a:t>
            </a:r>
            <a:r>
              <a:rPr dirty="0"/>
              <a:t>scaling</a:t>
            </a:r>
            <a:r>
              <a:rPr spc="-65" dirty="0"/>
              <a:t> </a:t>
            </a:r>
            <a:r>
              <a:rPr dirty="0"/>
              <a:t>opportunities.</a:t>
            </a:r>
            <a:r>
              <a:rPr spc="-70" dirty="0"/>
              <a:t> </a:t>
            </a:r>
            <a:r>
              <a:rPr dirty="0"/>
              <a:t>By</a:t>
            </a:r>
            <a:r>
              <a:rPr spc="-35" dirty="0"/>
              <a:t> </a:t>
            </a:r>
            <a:r>
              <a:rPr spc="-10" dirty="0"/>
              <a:t>addressing</a:t>
            </a:r>
            <a:r>
              <a:rPr spc="500" dirty="0"/>
              <a:t> </a:t>
            </a:r>
            <a:r>
              <a:rPr dirty="0"/>
              <a:t>capital</a:t>
            </a:r>
            <a:r>
              <a:rPr spc="-65" dirty="0"/>
              <a:t> </a:t>
            </a:r>
            <a:r>
              <a:rPr dirty="0"/>
              <a:t>constraints</a:t>
            </a:r>
            <a:r>
              <a:rPr spc="-80" dirty="0"/>
              <a:t> </a:t>
            </a:r>
            <a:r>
              <a:rPr dirty="0"/>
              <a:t>and</a:t>
            </a:r>
            <a:r>
              <a:rPr spc="-50" dirty="0"/>
              <a:t> </a:t>
            </a:r>
            <a:r>
              <a:rPr dirty="0"/>
              <a:t>broadening</a:t>
            </a:r>
            <a:r>
              <a:rPr spc="-40" dirty="0"/>
              <a:t> </a:t>
            </a:r>
            <a:r>
              <a:rPr dirty="0"/>
              <a:t>access</a:t>
            </a:r>
            <a:r>
              <a:rPr spc="-40" dirty="0"/>
              <a:t> </a:t>
            </a:r>
            <a:r>
              <a:rPr dirty="0"/>
              <a:t>to</a:t>
            </a:r>
            <a:r>
              <a:rPr spc="-50" dirty="0"/>
              <a:t> </a:t>
            </a:r>
            <a:r>
              <a:rPr dirty="0"/>
              <a:t>credit,</a:t>
            </a:r>
            <a:r>
              <a:rPr spc="-60" dirty="0"/>
              <a:t> </a:t>
            </a:r>
            <a:r>
              <a:rPr dirty="0"/>
              <a:t>this</a:t>
            </a:r>
            <a:r>
              <a:rPr spc="-85" dirty="0"/>
              <a:t> </a:t>
            </a:r>
            <a:r>
              <a:rPr spc="-10" dirty="0"/>
              <a:t>session </a:t>
            </a:r>
            <a:r>
              <a:rPr dirty="0"/>
              <a:t>will</a:t>
            </a:r>
            <a:r>
              <a:rPr spc="-55" dirty="0"/>
              <a:t> </a:t>
            </a:r>
            <a:r>
              <a:rPr dirty="0"/>
              <a:t>promote</a:t>
            </a:r>
            <a:r>
              <a:rPr spc="-25" dirty="0"/>
              <a:t> </a:t>
            </a:r>
            <a:r>
              <a:rPr b="1" dirty="0">
                <a:latin typeface="Century Gothic"/>
                <a:cs typeface="Century Gothic"/>
              </a:rPr>
              <a:t>inclusive</a:t>
            </a:r>
            <a:r>
              <a:rPr b="1" spc="-2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growth,</a:t>
            </a:r>
            <a:r>
              <a:rPr b="1" spc="-3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investment</a:t>
            </a:r>
            <a:r>
              <a:rPr b="1" spc="-40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in</a:t>
            </a:r>
            <a:r>
              <a:rPr b="1" spc="-3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grain</a:t>
            </a:r>
            <a:r>
              <a:rPr b="1" spc="-40" dirty="0">
                <a:latin typeface="Century Gothic"/>
                <a:cs typeface="Century Gothic"/>
              </a:rPr>
              <a:t> </a:t>
            </a:r>
            <a:r>
              <a:rPr b="1" spc="-10" dirty="0">
                <a:latin typeface="Century Gothic"/>
                <a:cs typeface="Century Gothic"/>
              </a:rPr>
              <a:t>development, </a:t>
            </a:r>
            <a:r>
              <a:rPr b="1" dirty="0">
                <a:latin typeface="Century Gothic"/>
                <a:cs typeface="Century Gothic"/>
              </a:rPr>
              <a:t>and</a:t>
            </a:r>
            <a:r>
              <a:rPr b="1" spc="-3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greater</a:t>
            </a:r>
            <a:r>
              <a:rPr b="1" spc="-6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food</a:t>
            </a:r>
            <a:r>
              <a:rPr b="1" spc="-45" dirty="0">
                <a:latin typeface="Century Gothic"/>
                <a:cs typeface="Century Gothic"/>
              </a:rPr>
              <a:t> </a:t>
            </a:r>
            <a:r>
              <a:rPr b="1" dirty="0">
                <a:latin typeface="Century Gothic"/>
                <a:cs typeface="Century Gothic"/>
              </a:rPr>
              <a:t>security</a:t>
            </a:r>
            <a:r>
              <a:rPr b="1" spc="-55" dirty="0">
                <a:latin typeface="Century Gothic"/>
                <a:cs typeface="Century Gothic"/>
              </a:rPr>
              <a:t> </a:t>
            </a:r>
            <a:r>
              <a:rPr dirty="0"/>
              <a:t>for</a:t>
            </a:r>
            <a:r>
              <a:rPr spc="-35" dirty="0"/>
              <a:t> </a:t>
            </a:r>
            <a:r>
              <a:rPr dirty="0"/>
              <a:t>South</a:t>
            </a:r>
            <a:r>
              <a:rPr spc="-65" dirty="0"/>
              <a:t> </a:t>
            </a:r>
            <a:r>
              <a:rPr spc="-10" dirty="0"/>
              <a:t>Africa.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78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227c1f-7e62-4892-b4ae-2832ca1669a5" xsi:nil="true"/>
    <lcf76f155ced4ddcb4097134ff3c332f xmlns="88b495b9-f2cb-45c0-853b-dc70c65b4b4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C0765AB60B2D4990EE053871E95135" ma:contentTypeVersion="13" ma:contentTypeDescription="Create a new document." ma:contentTypeScope="" ma:versionID="ef06cbdf4bb7e5d3376609184317e4b4">
  <xsd:schema xmlns:xsd="http://www.w3.org/2001/XMLSchema" xmlns:xs="http://www.w3.org/2001/XMLSchema" xmlns:p="http://schemas.microsoft.com/office/2006/metadata/properties" xmlns:ns2="88b495b9-f2cb-45c0-853b-dc70c65b4b45" xmlns:ns3="8d227c1f-7e62-4892-b4ae-2832ca1669a5" targetNamespace="http://schemas.microsoft.com/office/2006/metadata/properties" ma:root="true" ma:fieldsID="34f2458f8e2b1c3303816ab6fe73bb30" ns2:_="" ns3:_="">
    <xsd:import namespace="88b495b9-f2cb-45c0-853b-dc70c65b4b45"/>
    <xsd:import namespace="8d227c1f-7e62-4892-b4ae-2832ca1669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LengthInSecond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b495b9-f2cb-45c0-853b-dc70c65b4b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3362023-a8c1-4b5e-9a31-595cfc7316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227c1f-7e62-4892-b4ae-2832ca1669a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9c4c38a-6f63-4663-ac13-ee43f8c4c961}" ma:internalName="TaxCatchAll" ma:showField="CatchAllData" ma:web="8d227c1f-7e62-4892-b4ae-2832ca1669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CC6709-C55C-4EB4-AC50-08A720E73072}">
  <ds:schemaRefs>
    <ds:schemaRef ds:uri="http://schemas.microsoft.com/office/2006/metadata/properties"/>
    <ds:schemaRef ds:uri="http://schemas.microsoft.com/office/infopath/2007/PartnerControls"/>
    <ds:schemaRef ds:uri="8d227c1f-7e62-4892-b4ae-2832ca1669a5"/>
    <ds:schemaRef ds:uri="88b495b9-f2cb-45c0-853b-dc70c65b4b45"/>
  </ds:schemaRefs>
</ds:datastoreItem>
</file>

<file path=customXml/itemProps2.xml><?xml version="1.0" encoding="utf-8"?>
<ds:datastoreItem xmlns:ds="http://schemas.openxmlformats.org/officeDocument/2006/customXml" ds:itemID="{22B8784B-4EDD-414A-BA45-BAAE0EF1C5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BF4992-94CC-44D7-A0FD-A280F29C104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964</Words>
  <Application>Microsoft Office PowerPoint</Application>
  <PresentationFormat>Widescreen</PresentationFormat>
  <Paragraphs>51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Century Gothic</vt:lpstr>
      <vt:lpstr>Office Theme</vt:lpstr>
      <vt:lpstr>PowerPoint Presentation</vt:lpstr>
      <vt:lpstr>INAUGURAL PGP UKUKHULA CONFERENCE 2025</vt:lpstr>
      <vt:lpstr>WHY “UKUKHULA”?</vt:lpstr>
      <vt:lpstr>CONFERENCE THEME</vt:lpstr>
      <vt:lpstr>CONFERENCE STRUCTURE AT A GLANCE</vt:lpstr>
      <vt:lpstr>COMMERCIAL DEVELOPMENT FARMERS SESSION THEMES</vt:lpstr>
      <vt:lpstr>PowerPoint Presentation</vt:lpstr>
      <vt:lpstr>SESSION 2: DE-RISKING THROUGH INSURANCE</vt:lpstr>
      <vt:lpstr>SESSION 3: AGRICULTURAL BLENDED FINANCE SCHEMES</vt:lpstr>
      <vt:lpstr>SESSION 4: LIVESTOCK INTEGRATION, BALANCING THE ENTERPRISE</vt:lpstr>
      <vt:lpstr>SMALL DEVELOPMENT FARMERS BREAK-AWAY SESSIONS</vt:lpstr>
      <vt:lpstr>SMALL DEVELOPMENT FARMERS</vt:lpstr>
      <vt:lpstr>MEDIA PARTNERS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Renier Geldenhuys</dc:creator>
  <cp:lastModifiedBy>Alzena Gomes</cp:lastModifiedBy>
  <cp:revision>1</cp:revision>
  <dcterms:created xsi:type="dcterms:W3CDTF">2025-09-16T13:52:46Z</dcterms:created>
  <dcterms:modified xsi:type="dcterms:W3CDTF">2026-06-04T23:45:25Z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2025-09-15T00:00:00Z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2025-09-16T00:00:00Z</vt:filetime>
  </property>
  <property fmtid="{D5CDD505-2E9C-101B-9397-08002B2CF9AE}" pid="5" name="Producer">
    <vt:lpwstr>Microsoft® PowerPoint® for Microsoft 365</vt:lpwstr>
  </property>
  <property fmtid="{D5CDD505-2E9C-101B-9397-08002B2CF9AE}" pid="6" name="ContentTypeId">
    <vt:lpwstr>0x01010094C0765AB60B2D4990EE053871E95135</vt:lpwstr>
  </property>
  <property fmtid="{D5CDD505-2E9C-101B-9397-08002B2CF9AE}" pid="7" name="Order">
    <vt:r8>59363400</vt:r8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_ExtendedDescription">
    <vt:lpwstr/>
  </property>
  <property fmtid="{D5CDD505-2E9C-101B-9397-08002B2CF9AE}" pid="13" name="TriggerFlowInfo">
    <vt:lpwstr/>
  </property>
  <property fmtid="{D5CDD505-2E9C-101B-9397-08002B2CF9AE}" pid="14" name="MediaServiceImageTags">
    <vt:lpwstr/>
  </property>
</Properties>
</file>